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7" r:id="rId3"/>
  </p:sldIdLst>
  <p:sldSz cx="7775575" cy="109077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35" autoAdjust="0"/>
    <p:restoredTop sz="64299" autoAdjust="0"/>
  </p:normalViewPr>
  <p:slideViewPr>
    <p:cSldViewPr snapToGrid="0">
      <p:cViewPr>
        <p:scale>
          <a:sx n="166" d="100"/>
          <a:sy n="166" d="100"/>
        </p:scale>
        <p:origin x="120"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8" d="100"/>
        <a:sy n="148" d="100"/>
      </p:scale>
      <p:origin x="0" y="0"/>
    </p:cViewPr>
  </p:sorterViewPr>
  <p:notesViewPr>
    <p:cSldViewPr snapToGrid="0">
      <p:cViewPr varScale="1">
        <p:scale>
          <a:sx n="51" d="100"/>
          <a:sy n="51" d="100"/>
        </p:scale>
        <p:origin x="24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5" tIns="45713" rIns="91425" bIns="45713" rtlCol="0"/>
          <a:lstStyle>
            <a:lvl1pPr algn="r">
              <a:defRPr sz="1200"/>
            </a:lvl1pPr>
          </a:lstStyle>
          <a:p>
            <a:fld id="{4A60F9B8-BB7D-44A8-9C80-3197F3CF362C}"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2182813" y="1233488"/>
            <a:ext cx="2370137" cy="3328987"/>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4"/>
            <a:ext cx="2919413" cy="495300"/>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25" tIns="45713" rIns="91425" bIns="45713" rtlCol="0" anchor="b"/>
          <a:lstStyle>
            <a:lvl1pPr algn="r">
              <a:defRPr sz="1200"/>
            </a:lvl1pPr>
          </a:lstStyle>
          <a:p>
            <a:fld id="{1263933C-C11C-4101-B164-A7FFBBDF52A8}" type="slidenum">
              <a:rPr kumimoji="1" lang="ja-JP" altLang="en-US" smtClean="0"/>
              <a:t>‹#›</a:t>
            </a:fld>
            <a:endParaRPr kumimoji="1" lang="ja-JP" altLang="en-US"/>
          </a:p>
        </p:txBody>
      </p:sp>
    </p:spTree>
    <p:extLst>
      <p:ext uri="{BB962C8B-B14F-4D97-AF65-F5344CB8AC3E}">
        <p14:creationId xmlns:p14="http://schemas.microsoft.com/office/powerpoint/2010/main" val="403516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63933C-C11C-4101-B164-A7FFBBDF52A8}" type="slidenum">
              <a:rPr kumimoji="1" lang="ja-JP" altLang="en-US" smtClean="0"/>
              <a:t>1</a:t>
            </a:fld>
            <a:endParaRPr kumimoji="1" lang="ja-JP" altLang="en-US"/>
          </a:p>
        </p:txBody>
      </p:sp>
    </p:spTree>
    <p:extLst>
      <p:ext uri="{BB962C8B-B14F-4D97-AF65-F5344CB8AC3E}">
        <p14:creationId xmlns:p14="http://schemas.microsoft.com/office/powerpoint/2010/main" val="393569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63933C-C11C-4101-B164-A7FFBBDF52A8}" type="slidenum">
              <a:rPr kumimoji="1" lang="ja-JP" altLang="en-US" smtClean="0"/>
              <a:t>2</a:t>
            </a:fld>
            <a:endParaRPr kumimoji="1" lang="ja-JP" altLang="en-US"/>
          </a:p>
        </p:txBody>
      </p:sp>
    </p:spTree>
    <p:extLst>
      <p:ext uri="{BB962C8B-B14F-4D97-AF65-F5344CB8AC3E}">
        <p14:creationId xmlns:p14="http://schemas.microsoft.com/office/powerpoint/2010/main" val="319958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224154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186195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242583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325720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180984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280616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354974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4020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336508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316894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67758F-D419-4BE5-8385-B64FA2143C52}"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53730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2867758F-D419-4BE5-8385-B64FA2143C52}" type="datetimeFigureOut">
              <a:rPr kumimoji="1" lang="ja-JP" altLang="en-US" smtClean="0"/>
              <a:t>2026/6/17</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D386E345-EA33-4BAD-87ED-1AA871CA9B28}" type="slidenum">
              <a:rPr kumimoji="1" lang="ja-JP" altLang="en-US" smtClean="0"/>
              <a:t>‹#›</a:t>
            </a:fld>
            <a:endParaRPr kumimoji="1" lang="ja-JP" altLang="en-US"/>
          </a:p>
        </p:txBody>
      </p:sp>
    </p:spTree>
    <p:extLst>
      <p:ext uri="{BB962C8B-B14F-4D97-AF65-F5344CB8AC3E}">
        <p14:creationId xmlns:p14="http://schemas.microsoft.com/office/powerpoint/2010/main" val="312547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4.wdp"/><Relationship Id="rId3" Type="http://schemas.openxmlformats.org/officeDocument/2006/relationships/image" Target="../media/image1.jpeg"/><Relationship Id="rId7" Type="http://schemas.microsoft.com/office/2007/relationships/hdphoto" Target="../media/hdphoto1.wdp"/><Relationship Id="rId12" Type="http://schemas.openxmlformats.org/officeDocument/2006/relationships/image" Target="../media/image7.png"/><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5" Type="http://schemas.microsoft.com/office/2007/relationships/hdphoto" Target="../media/hdphoto5.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0B0E15F-F837-A090-E23D-8DF533871A5A}"/>
              </a:ext>
            </a:extLst>
          </p:cNvPr>
          <p:cNvSpPr/>
          <p:nvPr/>
        </p:nvSpPr>
        <p:spPr>
          <a:xfrm>
            <a:off x="220070" y="240683"/>
            <a:ext cx="7368633" cy="10476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474446" fontAlgn="auto">
              <a:spcBef>
                <a:spcPts val="0"/>
              </a:spcBef>
              <a:spcAft>
                <a:spcPts val="0"/>
              </a:spcAft>
              <a:defRPr/>
            </a:pPr>
            <a:endParaRPr lang="ja-JP" altLang="en-US" sz="1087"/>
          </a:p>
        </p:txBody>
      </p:sp>
      <p:sp>
        <p:nvSpPr>
          <p:cNvPr id="7" name="テキスト ボックス 6">
            <a:extLst>
              <a:ext uri="{FF2B5EF4-FFF2-40B4-BE49-F238E27FC236}">
                <a16:creationId xmlns:a16="http://schemas.microsoft.com/office/drawing/2014/main" id="{E7FA8C60-E043-C017-0F82-AC4867E09CBE}"/>
              </a:ext>
            </a:extLst>
          </p:cNvPr>
          <p:cNvSpPr txBox="1"/>
          <p:nvPr/>
        </p:nvSpPr>
        <p:spPr>
          <a:xfrm>
            <a:off x="6293140" y="254486"/>
            <a:ext cx="1295564" cy="4206675"/>
          </a:xfrm>
          <a:prstGeom prst="rect">
            <a:avLst/>
          </a:prstGeom>
          <a:blipFill>
            <a:blip r:embed="rId3"/>
            <a:tile tx="0" ty="0" sx="100000" sy="100000" flip="none" algn="tl"/>
          </a:blipFill>
          <a:ln>
            <a:solidFill>
              <a:schemeClr val="tx1"/>
            </a:solidFill>
          </a:ln>
        </p:spPr>
        <p:style>
          <a:lnRef idx="0">
            <a:scrgbClr r="0" g="0" b="0"/>
          </a:lnRef>
          <a:fillRef idx="0">
            <a:scrgbClr r="0" g="0" b="0"/>
          </a:fillRef>
          <a:effectRef idx="0">
            <a:scrgbClr r="0" g="0" b="0"/>
          </a:effectRef>
          <a:fontRef idx="minor">
            <a:schemeClr val="dk1"/>
          </a:fontRef>
        </p:style>
        <p:txBody>
          <a:bodyPr vert="eaVert" wrap="square" tIns="216000" rtlCol="0" anchor="ctr">
            <a:spAutoFit/>
          </a:bodyPr>
          <a:lstStyle/>
          <a:p>
            <a:endParaRPr kumimoji="1" lang="ja-JP" altLang="en-US" sz="6600" b="1" spc="-300" dirty="0">
              <a:solidFill>
                <a:schemeClr val="tx1"/>
              </a:solidFill>
              <a:latin typeface="HGS行書体" panose="03000600000000000000" pitchFamily="66" charset="-128"/>
              <a:ea typeface="HGS行書体" panose="03000600000000000000" pitchFamily="66" charset="-128"/>
            </a:endParaRPr>
          </a:p>
        </p:txBody>
      </p:sp>
      <p:sp>
        <p:nvSpPr>
          <p:cNvPr id="8" name="テキスト ボックス 7">
            <a:extLst>
              <a:ext uri="{FF2B5EF4-FFF2-40B4-BE49-F238E27FC236}">
                <a16:creationId xmlns:a16="http://schemas.microsoft.com/office/drawing/2014/main" id="{833D2F4D-7AFF-3940-A3D1-27735FC71B04}"/>
              </a:ext>
            </a:extLst>
          </p:cNvPr>
          <p:cNvSpPr txBox="1"/>
          <p:nvPr/>
        </p:nvSpPr>
        <p:spPr>
          <a:xfrm>
            <a:off x="6333707" y="2868965"/>
            <a:ext cx="1229482" cy="615553"/>
          </a:xfrm>
          <a:prstGeom prst="rect">
            <a:avLst/>
          </a:prstGeom>
          <a:noFill/>
          <a:ln>
            <a:noFill/>
          </a:ln>
        </p:spPr>
        <p:txBody>
          <a:bodyPr wrap="square" lIns="0" rIns="0" rtlCol="0">
            <a:spAutoFit/>
          </a:bodyPr>
          <a:lstStyle/>
          <a:p>
            <a:pPr algn="ctr"/>
            <a:r>
              <a:rPr kumimoji="1" lang="ja-JP" altLang="en-US" sz="1100" b="1" dirty="0">
                <a:latin typeface="メイリオ" panose="020B0604030504040204" pitchFamily="50" charset="-128"/>
                <a:ea typeface="メイリオ" panose="020B0604030504040204" pitchFamily="50" charset="-128"/>
              </a:rPr>
              <a:t>泉支所だより</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７月号</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900" dirty="0">
                <a:latin typeface="メイリオ" panose="020B0604030504040204" pitchFamily="50" charset="-128"/>
                <a:ea typeface="メイリオ" panose="020B0604030504040204" pitchFamily="50" charset="-128"/>
              </a:rPr>
              <a:t>令和８年７月１日発行</a:t>
            </a:r>
            <a:endParaRPr kumimoji="1" lang="en-US" altLang="ja-JP" sz="9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28D23F9-D35E-0DD0-5AAC-D4AA5C67A0BD}"/>
              </a:ext>
            </a:extLst>
          </p:cNvPr>
          <p:cNvSpPr txBox="1"/>
          <p:nvPr/>
        </p:nvSpPr>
        <p:spPr>
          <a:xfrm>
            <a:off x="6352475" y="3499353"/>
            <a:ext cx="1191947" cy="906388"/>
          </a:xfrm>
          <a:prstGeom prst="rect">
            <a:avLst/>
          </a:prstGeom>
          <a:noFill/>
          <a:ln>
            <a:solidFill>
              <a:schemeClr val="tx1"/>
            </a:solidFill>
          </a:ln>
        </p:spPr>
        <p:txBody>
          <a:bodyPr wrap="square" lIns="36000" tIns="72000" rIns="36000" rtlCol="0">
            <a:spAutoFit/>
          </a:bodyPr>
          <a:lstStyle/>
          <a:p>
            <a:pPr algn="ctr">
              <a:spcBef>
                <a:spcPts val="600"/>
              </a:spcBef>
            </a:pPr>
            <a:r>
              <a:rPr kumimoji="1" lang="ja-JP" altLang="en-US" sz="900" dirty="0">
                <a:latin typeface="メイリオ" panose="020B0604030504040204" pitchFamily="50" charset="-128"/>
                <a:ea typeface="メイリオ" panose="020B0604030504040204" pitchFamily="50" charset="-128"/>
              </a:rPr>
              <a:t>発　行</a:t>
            </a:r>
            <a:endParaRPr kumimoji="1" lang="en-US" altLang="ja-JP" sz="900" dirty="0">
              <a:latin typeface="メイリオ" panose="020B0604030504040204" pitchFamily="50" charset="-128"/>
              <a:ea typeface="メイリオ" panose="020B0604030504040204" pitchFamily="50" charset="-128"/>
            </a:endParaRPr>
          </a:p>
          <a:p>
            <a:pPr algn="ctr"/>
            <a:r>
              <a:rPr kumimoji="1" lang="ja-JP" altLang="en-US" sz="900" dirty="0">
                <a:latin typeface="メイリオ" panose="020B0604030504040204" pitchFamily="50" charset="-128"/>
                <a:ea typeface="メイリオ" panose="020B0604030504040204" pitchFamily="50" charset="-128"/>
              </a:rPr>
              <a:t>八代市泉支所</a:t>
            </a:r>
            <a:endParaRPr kumimoji="1" lang="en-US" altLang="ja-JP" sz="900" dirty="0">
              <a:latin typeface="メイリオ" panose="020B0604030504040204" pitchFamily="50" charset="-128"/>
              <a:ea typeface="メイリオ" panose="020B0604030504040204" pitchFamily="50" charset="-128"/>
            </a:endParaRPr>
          </a:p>
          <a:p>
            <a:pPr algn="ctr">
              <a:spcBef>
                <a:spcPts val="600"/>
              </a:spcBef>
            </a:pPr>
            <a:r>
              <a:rPr kumimoji="1" lang="ja-JP" altLang="en-US" sz="900" dirty="0">
                <a:latin typeface="メイリオ" panose="020B0604030504040204" pitchFamily="50" charset="-128"/>
                <a:ea typeface="メイリオ" panose="020B0604030504040204" pitchFamily="50" charset="-128"/>
              </a:rPr>
              <a:t>編　集</a:t>
            </a:r>
            <a:endParaRPr kumimoji="1" lang="en-US" altLang="ja-JP" sz="900" dirty="0">
              <a:latin typeface="メイリオ" panose="020B0604030504040204" pitchFamily="50" charset="-128"/>
              <a:ea typeface="メイリオ" panose="020B0604030504040204" pitchFamily="50" charset="-128"/>
            </a:endParaRPr>
          </a:p>
          <a:p>
            <a:pPr algn="ctr"/>
            <a:r>
              <a:rPr kumimoji="1" lang="ja-JP" altLang="en-US" sz="900" dirty="0">
                <a:latin typeface="メイリオ" panose="020B0604030504040204" pitchFamily="50" charset="-128"/>
                <a:ea typeface="メイリオ" panose="020B0604030504040204" pitchFamily="50" charset="-128"/>
              </a:rPr>
              <a:t>泉支所地域振興課</a:t>
            </a:r>
            <a:endParaRPr kumimoji="1" lang="en-US" altLang="ja-JP" sz="900" dirty="0">
              <a:latin typeface="メイリオ" panose="020B0604030504040204" pitchFamily="50" charset="-128"/>
              <a:ea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rPr>
              <a:t>☎６７－２１１１</a:t>
            </a:r>
            <a:endParaRPr kumimoji="1" lang="ja-JP" altLang="en-US" sz="900" dirty="0">
              <a:latin typeface="メイリオ" panose="020B0604030504040204" pitchFamily="50" charset="-128"/>
              <a:ea typeface="メイリオ" panose="020B0604030504040204" pitchFamily="50" charset="-128"/>
            </a:endParaRPr>
          </a:p>
        </p:txBody>
      </p:sp>
      <p:pic>
        <p:nvPicPr>
          <p:cNvPr id="10" name="図 19" descr="豕峨Ο繧ｴ(150,10,107)_騾城℃back.png">
            <a:extLst>
              <a:ext uri="{FF2B5EF4-FFF2-40B4-BE49-F238E27FC236}">
                <a16:creationId xmlns:a16="http://schemas.microsoft.com/office/drawing/2014/main" id="{04939CD9-427B-C725-440B-842BC0FC361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8716" y="294029"/>
            <a:ext cx="526788" cy="623573"/>
          </a:xfrm>
          <a:prstGeom prst="rect">
            <a:avLst/>
          </a:prstGeom>
          <a:noFill/>
          <a:ln w="9525">
            <a:noFill/>
            <a:miter lim="800000"/>
            <a:headEnd/>
            <a:tailEnd/>
          </a:ln>
        </p:spPr>
      </p:pic>
      <p:grpSp>
        <p:nvGrpSpPr>
          <p:cNvPr id="11" name="グループ化 10">
            <a:extLst>
              <a:ext uri="{FF2B5EF4-FFF2-40B4-BE49-F238E27FC236}">
                <a16:creationId xmlns:a16="http://schemas.microsoft.com/office/drawing/2014/main" id="{42070B3C-5391-33C3-7A56-08E2A28593D1}"/>
              </a:ext>
            </a:extLst>
          </p:cNvPr>
          <p:cNvGrpSpPr/>
          <p:nvPr/>
        </p:nvGrpSpPr>
        <p:grpSpPr>
          <a:xfrm>
            <a:off x="6343279" y="658236"/>
            <a:ext cx="1126050" cy="2242122"/>
            <a:chOff x="5698374" y="367195"/>
            <a:chExt cx="1126050" cy="2242122"/>
          </a:xfrm>
        </p:grpSpPr>
        <p:sp>
          <p:nvSpPr>
            <p:cNvPr id="12" name="テキスト ボックス 11">
              <a:extLst>
                <a:ext uri="{FF2B5EF4-FFF2-40B4-BE49-F238E27FC236}">
                  <a16:creationId xmlns:a16="http://schemas.microsoft.com/office/drawing/2014/main" id="{8F3BF459-BD00-A248-B57A-32DF862EE306}"/>
                </a:ext>
              </a:extLst>
            </p:cNvPr>
            <p:cNvSpPr txBox="1"/>
            <p:nvPr/>
          </p:nvSpPr>
          <p:spPr>
            <a:xfrm>
              <a:off x="5712581" y="367195"/>
              <a:ext cx="1111843" cy="738341"/>
            </a:xfrm>
            <a:prstGeom prst="rect">
              <a:avLst/>
            </a:prstGeom>
            <a:noFill/>
            <a:ln>
              <a:noFill/>
            </a:ln>
          </p:spPr>
          <p:style>
            <a:lnRef idx="0">
              <a:scrgbClr r="0" g="0" b="0"/>
            </a:lnRef>
            <a:fillRef idx="0">
              <a:scrgbClr r="0" g="0" b="0"/>
            </a:fillRef>
            <a:effectRef idx="0">
              <a:scrgbClr r="0" g="0" b="0"/>
            </a:effectRef>
            <a:fontRef idx="minor">
              <a:schemeClr val="dk1"/>
            </a:fontRef>
          </p:style>
          <p:txBody>
            <a:bodyPr vert="eaVert" wrap="square" tIns="0" bIns="0" rtlCol="0" anchor="ctr">
              <a:spAutoFit/>
            </a:bodyPr>
            <a:lstStyle/>
            <a:p>
              <a:pPr>
                <a:lnSpc>
                  <a:spcPts val="7000"/>
                </a:lnSpc>
              </a:pPr>
              <a:r>
                <a:rPr kumimoji="1" lang="ja-JP" altLang="en-US" sz="6600" b="1" spc="-300" dirty="0">
                  <a:solidFill>
                    <a:schemeClr val="tx1"/>
                  </a:solidFill>
                  <a:latin typeface="HGS行書体" panose="03000600000000000000" pitchFamily="66" charset="-128"/>
                  <a:ea typeface="HGS行書体" panose="03000600000000000000" pitchFamily="66" charset="-128"/>
                </a:rPr>
                <a:t>い</a:t>
              </a:r>
            </a:p>
          </p:txBody>
        </p:sp>
        <p:sp>
          <p:nvSpPr>
            <p:cNvPr id="13" name="テキスト ボックス 12">
              <a:extLst>
                <a:ext uri="{FF2B5EF4-FFF2-40B4-BE49-F238E27FC236}">
                  <a16:creationId xmlns:a16="http://schemas.microsoft.com/office/drawing/2014/main" id="{5A8BFA40-6EFA-2161-22D3-1E3598626484}"/>
                </a:ext>
              </a:extLst>
            </p:cNvPr>
            <p:cNvSpPr txBox="1"/>
            <p:nvPr/>
          </p:nvSpPr>
          <p:spPr>
            <a:xfrm>
              <a:off x="5698374" y="1009612"/>
              <a:ext cx="1111843" cy="815339"/>
            </a:xfrm>
            <a:prstGeom prst="rect">
              <a:avLst/>
            </a:prstGeom>
            <a:noFill/>
            <a:ln>
              <a:noFill/>
            </a:ln>
          </p:spPr>
          <p:style>
            <a:lnRef idx="0">
              <a:scrgbClr r="0" g="0" b="0"/>
            </a:lnRef>
            <a:fillRef idx="0">
              <a:scrgbClr r="0" g="0" b="0"/>
            </a:fillRef>
            <a:effectRef idx="0">
              <a:scrgbClr r="0" g="0" b="0"/>
            </a:effectRef>
            <a:fontRef idx="minor">
              <a:schemeClr val="dk1"/>
            </a:fontRef>
          </p:style>
          <p:txBody>
            <a:bodyPr vert="eaVert" wrap="square" tIns="0" bIns="0" rtlCol="0" anchor="ctr">
              <a:spAutoFit/>
            </a:bodyPr>
            <a:lstStyle/>
            <a:p>
              <a:pPr>
                <a:lnSpc>
                  <a:spcPts val="7000"/>
                </a:lnSpc>
              </a:pPr>
              <a:r>
                <a:rPr kumimoji="1" lang="ja-JP" altLang="en-US" sz="6600" b="1" spc="-300" dirty="0">
                  <a:solidFill>
                    <a:schemeClr val="tx1"/>
                  </a:solidFill>
                  <a:latin typeface="HGS行書体" panose="03000600000000000000" pitchFamily="66" charset="-128"/>
                  <a:ea typeface="HGS行書体" panose="03000600000000000000" pitchFamily="66" charset="-128"/>
                </a:rPr>
                <a:t>ず</a:t>
              </a:r>
            </a:p>
          </p:txBody>
        </p:sp>
        <p:sp>
          <p:nvSpPr>
            <p:cNvPr id="14" name="テキスト ボックス 13">
              <a:extLst>
                <a:ext uri="{FF2B5EF4-FFF2-40B4-BE49-F238E27FC236}">
                  <a16:creationId xmlns:a16="http://schemas.microsoft.com/office/drawing/2014/main" id="{9F55958B-22A0-1E2B-A393-E39A8F6D6D43}"/>
                </a:ext>
              </a:extLst>
            </p:cNvPr>
            <p:cNvSpPr txBox="1"/>
            <p:nvPr/>
          </p:nvSpPr>
          <p:spPr>
            <a:xfrm>
              <a:off x="5718993" y="1764540"/>
              <a:ext cx="1082348" cy="8447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eaVert" wrap="square" tIns="0" bIns="0" rtlCol="0" anchor="ctr">
              <a:spAutoFit/>
            </a:bodyPr>
            <a:lstStyle/>
            <a:p>
              <a:pPr>
                <a:lnSpc>
                  <a:spcPts val="7000"/>
                </a:lnSpc>
              </a:pPr>
              <a:r>
                <a:rPr kumimoji="1" lang="ja-JP" altLang="en-US" sz="6600" b="1" spc="-300" dirty="0">
                  <a:solidFill>
                    <a:schemeClr val="tx1"/>
                  </a:solidFill>
                  <a:latin typeface="HGS行書体" panose="03000600000000000000" pitchFamily="66" charset="-128"/>
                  <a:ea typeface="HGS行書体" panose="03000600000000000000" pitchFamily="66" charset="-128"/>
                </a:rPr>
                <a:t>み</a:t>
              </a:r>
            </a:p>
          </p:txBody>
        </p:sp>
      </p:grpSp>
      <p:cxnSp>
        <p:nvCxnSpPr>
          <p:cNvPr id="147" name="直線コネクタ 146">
            <a:extLst>
              <a:ext uri="{FF2B5EF4-FFF2-40B4-BE49-F238E27FC236}">
                <a16:creationId xmlns:a16="http://schemas.microsoft.com/office/drawing/2014/main" id="{71320ECC-98AF-BEA0-90A5-28F5F4ED0AB7}"/>
              </a:ext>
            </a:extLst>
          </p:cNvPr>
          <p:cNvCxnSpPr>
            <a:cxnSpLocks/>
          </p:cNvCxnSpPr>
          <p:nvPr/>
        </p:nvCxnSpPr>
        <p:spPr>
          <a:xfrm>
            <a:off x="839096" y="343086"/>
            <a:ext cx="4862457" cy="0"/>
          </a:xfrm>
          <a:prstGeom prst="line">
            <a:avLst/>
          </a:prstGeom>
          <a:ln w="57150" cmpd="thickThin">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5BF01C46-E974-AD0E-41D1-C57549FB9790}"/>
              </a:ext>
            </a:extLst>
          </p:cNvPr>
          <p:cNvSpPr/>
          <p:nvPr/>
        </p:nvSpPr>
        <p:spPr>
          <a:xfrm>
            <a:off x="6293138" y="4504750"/>
            <a:ext cx="1251283" cy="801673"/>
          </a:xfrm>
          <a:prstGeom prst="roundRect">
            <a:avLst>
              <a:gd name="adj" fmla="val 8373"/>
            </a:avLst>
          </a:prstGeom>
          <a:ln w="9525"/>
        </p:spPr>
        <p:style>
          <a:lnRef idx="2">
            <a:schemeClr val="dk1"/>
          </a:lnRef>
          <a:fillRef idx="1">
            <a:schemeClr val="lt1"/>
          </a:fillRef>
          <a:effectRef idx="0">
            <a:schemeClr val="dk1"/>
          </a:effectRef>
          <a:fontRef idx="minor">
            <a:schemeClr val="dk1"/>
          </a:fontRef>
        </p:style>
        <p:txBody>
          <a:bodyPr lIns="0" tIns="36000" rIns="0" rtlCol="0" anchor="t"/>
          <a:lstStyle/>
          <a:p>
            <a:pPr algn="ctr">
              <a:lnSpc>
                <a:spcPts val="900"/>
              </a:lnSpc>
            </a:pPr>
            <a:r>
              <a:rPr kumimoji="1" lang="ja-JP" altLang="en-US" sz="700" dirty="0">
                <a:latin typeface="HG丸ｺﾞｼｯｸM-PRO" panose="020F0600000000000000" pitchFamily="50" charset="-128"/>
                <a:ea typeface="HG丸ｺﾞｼｯｸM-PRO" panose="020F0600000000000000" pitchFamily="50" charset="-128"/>
              </a:rPr>
              <a:t>　</a:t>
            </a:r>
            <a:endParaRPr kumimoji="1" lang="ja-JP" altLang="en-US" sz="7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endParaRPr kumimoji="1" lang="ja-JP" altLang="en-US" sz="1400" dirty="0"/>
          </a:p>
        </p:txBody>
      </p:sp>
      <p:sp>
        <p:nvSpPr>
          <p:cNvPr id="71" name="テキスト ボックス 70">
            <a:extLst>
              <a:ext uri="{FF2B5EF4-FFF2-40B4-BE49-F238E27FC236}">
                <a16:creationId xmlns:a16="http://schemas.microsoft.com/office/drawing/2014/main" id="{695A9162-ED3E-2956-0F64-296A1B97A51B}"/>
              </a:ext>
            </a:extLst>
          </p:cNvPr>
          <p:cNvSpPr txBox="1"/>
          <p:nvPr/>
        </p:nvSpPr>
        <p:spPr>
          <a:xfrm>
            <a:off x="6241025" y="4518330"/>
            <a:ext cx="1414846" cy="900246"/>
          </a:xfrm>
          <a:prstGeom prst="rect">
            <a:avLst/>
          </a:prstGeom>
          <a:noFill/>
        </p:spPr>
        <p:txBody>
          <a:bodyPr wrap="square" rtlCol="0">
            <a:spAutoFit/>
          </a:bodyPr>
          <a:lstStyle/>
          <a:p>
            <a:pPr>
              <a:lnSpc>
                <a:spcPts val="900"/>
              </a:lnSpc>
            </a:pPr>
            <a:r>
              <a:rPr kumimoji="1" lang="ja-JP" altLang="en-US" sz="800" b="1" dirty="0">
                <a:solidFill>
                  <a:sysClr val="windowText" lastClr="000000"/>
                </a:solidFill>
                <a:latin typeface="BIZ UDゴシック" panose="020B0400000000000000" pitchFamily="49" charset="-128"/>
                <a:ea typeface="BIZ UDゴシック" panose="020B0400000000000000" pitchFamily="49" charset="-128"/>
              </a:rPr>
              <a:t>泉町の人口  </a:t>
            </a:r>
            <a:r>
              <a:rPr kumimoji="1" lang="ja-JP" altLang="en-US" sz="700" dirty="0">
                <a:latin typeface="BIZ UDゴシック" panose="020B0400000000000000" pitchFamily="49" charset="-128"/>
                <a:ea typeface="BIZ UDゴシック" panose="020B0400000000000000" pitchFamily="49" charset="-128"/>
              </a:rPr>
              <a:t>令和</a:t>
            </a:r>
            <a:r>
              <a:rPr kumimoji="1" lang="en-US" altLang="ja-JP" sz="700" dirty="0">
                <a:latin typeface="BIZ UDゴシック" panose="020B0400000000000000" pitchFamily="49" charset="-128"/>
                <a:ea typeface="BIZ UDゴシック" panose="020B0400000000000000" pitchFamily="49" charset="-128"/>
              </a:rPr>
              <a:t>8</a:t>
            </a:r>
            <a:r>
              <a:rPr kumimoji="1" lang="ja-JP" altLang="en-US" sz="700" dirty="0">
                <a:latin typeface="BIZ UDゴシック" panose="020B0400000000000000" pitchFamily="49" charset="-128"/>
                <a:ea typeface="BIZ UDゴシック" panose="020B0400000000000000" pitchFamily="49" charset="-128"/>
              </a:rPr>
              <a:t>年</a:t>
            </a:r>
            <a:r>
              <a:rPr kumimoji="1" lang="en-US" altLang="ja-JP" sz="700" dirty="0">
                <a:latin typeface="BIZ UDゴシック" panose="020B0400000000000000" pitchFamily="49" charset="-128"/>
                <a:ea typeface="BIZ UDゴシック" panose="020B0400000000000000" pitchFamily="49" charset="-128"/>
              </a:rPr>
              <a:t>5</a:t>
            </a:r>
            <a:r>
              <a:rPr kumimoji="1" lang="ja-JP" altLang="en-US" sz="700" dirty="0">
                <a:latin typeface="BIZ UDゴシック" panose="020B0400000000000000" pitchFamily="49" charset="-128"/>
                <a:ea typeface="BIZ UDゴシック" panose="020B0400000000000000" pitchFamily="49" charset="-128"/>
              </a:rPr>
              <a:t>月末 </a:t>
            </a:r>
            <a:endParaRPr kumimoji="1" lang="en-US" altLang="ja-JP" sz="700" dirty="0">
              <a:latin typeface="BIZ UDゴシック" panose="020B0400000000000000" pitchFamily="49" charset="-128"/>
              <a:ea typeface="BIZ UDゴシック" panose="020B0400000000000000" pitchFamily="49" charset="-128"/>
            </a:endParaRPr>
          </a:p>
          <a:p>
            <a:pPr>
              <a:lnSpc>
                <a:spcPts val="900"/>
              </a:lnSpc>
            </a:pPr>
            <a:r>
              <a:rPr kumimoji="1" lang="en-US" altLang="ja-JP" sz="700" dirty="0">
                <a:latin typeface="BIZ UDゴシック" panose="020B0400000000000000" pitchFamily="49" charset="-128"/>
                <a:ea typeface="BIZ UDゴシック" panose="020B0400000000000000" pitchFamily="49" charset="-128"/>
              </a:rPr>
              <a:t>                 (</a:t>
            </a:r>
            <a:r>
              <a:rPr kumimoji="1" lang="ja-JP" altLang="en-US" sz="700" dirty="0">
                <a:latin typeface="BIZ UDゴシック" panose="020B0400000000000000" pitchFamily="49" charset="-128"/>
                <a:ea typeface="BIZ UDゴシック" panose="020B0400000000000000" pitchFamily="49" charset="-128"/>
              </a:rPr>
              <a:t>前月末比</a:t>
            </a:r>
            <a:r>
              <a:rPr kumimoji="1" lang="en-US" altLang="ja-JP" sz="700" dirty="0">
                <a:latin typeface="BIZ UDゴシック" panose="020B0400000000000000" pitchFamily="49" charset="-128"/>
                <a:ea typeface="BIZ UDゴシック" panose="020B0400000000000000" pitchFamily="49" charset="-128"/>
              </a:rPr>
              <a:t>)</a:t>
            </a:r>
          </a:p>
          <a:p>
            <a:pPr>
              <a:lnSpc>
                <a:spcPts val="900"/>
              </a:lnSpc>
            </a:pP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世帯数</a:t>
            </a:r>
            <a:r>
              <a:rPr kumimoji="1" lang="en-US" altLang="ja-JP" sz="800" dirty="0">
                <a:latin typeface="BIZ UDゴシック" panose="020B0400000000000000" pitchFamily="49" charset="-128"/>
                <a:ea typeface="BIZ UDゴシック" panose="020B0400000000000000" pitchFamily="49" charset="-128"/>
              </a:rPr>
              <a:t>】694</a:t>
            </a:r>
            <a:r>
              <a:rPr kumimoji="1" lang="ja-JP" altLang="en-US" sz="800" dirty="0">
                <a:latin typeface="BIZ UDゴシック" panose="020B0400000000000000" pitchFamily="49" charset="-128"/>
                <a:ea typeface="BIZ UDゴシック" panose="020B0400000000000000" pitchFamily="49" charset="-128"/>
              </a:rPr>
              <a:t>世帯（</a:t>
            </a:r>
            <a:r>
              <a:rPr kumimoji="1" lang="en-US" altLang="ja-JP" sz="800" dirty="0">
                <a:latin typeface="BIZ UDゴシック" panose="020B0400000000000000" pitchFamily="49" charset="-128"/>
                <a:ea typeface="BIZ UDゴシック" panose="020B0400000000000000" pitchFamily="49" charset="-128"/>
              </a:rPr>
              <a:t> -2</a:t>
            </a:r>
            <a:r>
              <a:rPr kumimoji="1" lang="ja-JP" altLang="en-US" sz="800" dirty="0">
                <a:latin typeface="BIZ UDゴシック" panose="020B0400000000000000" pitchFamily="49" charset="-128"/>
                <a:ea typeface="BIZ UDゴシック" panose="020B0400000000000000" pitchFamily="49" charset="-128"/>
              </a:rPr>
              <a:t>）</a:t>
            </a:r>
            <a:endParaRPr kumimoji="1" lang="en-US" altLang="ja-JP" sz="800" dirty="0">
              <a:latin typeface="BIZ UDゴシック" panose="020B0400000000000000" pitchFamily="49" charset="-128"/>
              <a:ea typeface="BIZ UDゴシック" panose="020B0400000000000000" pitchFamily="49" charset="-128"/>
            </a:endParaRPr>
          </a:p>
          <a:p>
            <a:pPr>
              <a:lnSpc>
                <a:spcPts val="900"/>
              </a:lnSpc>
            </a:pP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人　口</a:t>
            </a:r>
            <a:r>
              <a:rPr kumimoji="1" lang="en-US" altLang="ja-JP" sz="800" dirty="0">
                <a:latin typeface="BIZ UDゴシック" panose="020B0400000000000000" pitchFamily="49" charset="-128"/>
                <a:ea typeface="BIZ UDゴシック" panose="020B0400000000000000" pitchFamily="49" charset="-128"/>
              </a:rPr>
              <a:t>】1,335</a:t>
            </a:r>
            <a:r>
              <a:rPr kumimoji="1" lang="ja-JP" altLang="en-US" sz="800" dirty="0">
                <a:latin typeface="BIZ UDゴシック" panose="020B0400000000000000" pitchFamily="49" charset="-128"/>
                <a:ea typeface="BIZ UDゴシック" panose="020B0400000000000000" pitchFamily="49" charset="-128"/>
              </a:rPr>
              <a:t>人（</a:t>
            </a:r>
            <a:r>
              <a:rPr kumimoji="1" lang="en-US" altLang="ja-JP" sz="800" dirty="0">
                <a:latin typeface="BIZ UDゴシック" panose="020B0400000000000000" pitchFamily="49" charset="-128"/>
                <a:ea typeface="BIZ UDゴシック" panose="020B0400000000000000" pitchFamily="49" charset="-128"/>
              </a:rPr>
              <a:t> -3</a:t>
            </a:r>
            <a:r>
              <a:rPr kumimoji="1" lang="ja-JP" altLang="en-US" sz="800" dirty="0">
                <a:latin typeface="BIZ UDゴシック" panose="020B0400000000000000" pitchFamily="49" charset="-128"/>
                <a:ea typeface="BIZ UDゴシック" panose="020B0400000000000000" pitchFamily="49" charset="-128"/>
              </a:rPr>
              <a:t>）</a:t>
            </a:r>
            <a:endParaRPr kumimoji="1" lang="en-US" altLang="ja-JP" sz="800" dirty="0">
              <a:latin typeface="BIZ UDゴシック" panose="020B0400000000000000" pitchFamily="49" charset="-128"/>
              <a:ea typeface="BIZ UDゴシック" panose="020B0400000000000000" pitchFamily="49" charset="-128"/>
            </a:endParaRPr>
          </a:p>
          <a:p>
            <a:pPr>
              <a:lnSpc>
                <a:spcPts val="900"/>
              </a:lnSpc>
            </a:pPr>
            <a:r>
              <a:rPr kumimoji="1" lang="ja-JP" altLang="en-US" sz="800" dirty="0">
                <a:latin typeface="BIZ UDゴシック" panose="020B0400000000000000" pitchFamily="49" charset="-128"/>
                <a:ea typeface="BIZ UDゴシック" panose="020B0400000000000000" pitchFamily="49" charset="-128"/>
              </a:rPr>
              <a:t>       女 　</a:t>
            </a:r>
            <a:r>
              <a:rPr kumimoji="1" lang="en-US" altLang="ja-JP" sz="800" dirty="0">
                <a:latin typeface="BIZ UDゴシック" panose="020B0400000000000000" pitchFamily="49" charset="-128"/>
                <a:ea typeface="BIZ UDゴシック" panose="020B0400000000000000" pitchFamily="49" charset="-128"/>
              </a:rPr>
              <a:t>681</a:t>
            </a:r>
            <a:r>
              <a:rPr kumimoji="1" lang="ja-JP" altLang="en-US" sz="800" dirty="0">
                <a:latin typeface="BIZ UDゴシック" panose="020B0400000000000000" pitchFamily="49" charset="-128"/>
                <a:ea typeface="BIZ UDゴシック" panose="020B0400000000000000" pitchFamily="49" charset="-128"/>
              </a:rPr>
              <a:t>人（</a:t>
            </a:r>
            <a:r>
              <a:rPr kumimoji="1" lang="en-US" altLang="ja-JP" sz="800" dirty="0">
                <a:latin typeface="BIZ UDゴシック" panose="020B0400000000000000" pitchFamily="49" charset="-128"/>
                <a:ea typeface="BIZ UDゴシック" panose="020B0400000000000000" pitchFamily="49" charset="-128"/>
              </a:rPr>
              <a:t> -1</a:t>
            </a:r>
            <a:r>
              <a:rPr kumimoji="1" lang="ja-JP" altLang="en-US" sz="800" dirty="0">
                <a:latin typeface="BIZ UDゴシック" panose="020B0400000000000000" pitchFamily="49" charset="-128"/>
                <a:ea typeface="BIZ UDゴシック" panose="020B0400000000000000" pitchFamily="49" charset="-128"/>
              </a:rPr>
              <a:t>）</a:t>
            </a:r>
            <a:endParaRPr kumimoji="1" lang="en-US" altLang="ja-JP" sz="800" dirty="0">
              <a:latin typeface="BIZ UDゴシック" panose="020B0400000000000000" pitchFamily="49" charset="-128"/>
              <a:ea typeface="BIZ UDゴシック" panose="020B0400000000000000" pitchFamily="49" charset="-128"/>
            </a:endParaRPr>
          </a:p>
          <a:p>
            <a:pPr>
              <a:lnSpc>
                <a:spcPts val="900"/>
              </a:lnSpc>
            </a:pPr>
            <a:r>
              <a:rPr kumimoji="1" lang="ja-JP" altLang="en-US" sz="800" dirty="0">
                <a:latin typeface="BIZ UDゴシック" panose="020B0400000000000000" pitchFamily="49" charset="-128"/>
                <a:ea typeface="BIZ UDゴシック" panose="020B0400000000000000" pitchFamily="49" charset="-128"/>
              </a:rPr>
              <a:t>       男   </a:t>
            </a:r>
            <a:r>
              <a:rPr kumimoji="1" lang="en-US" altLang="ja-JP" sz="800" dirty="0">
                <a:latin typeface="BIZ UDゴシック" panose="020B0400000000000000" pitchFamily="49" charset="-128"/>
                <a:ea typeface="BIZ UDゴシック" panose="020B0400000000000000" pitchFamily="49" charset="-128"/>
              </a:rPr>
              <a:t>654</a:t>
            </a:r>
            <a:r>
              <a:rPr kumimoji="1" lang="ja-JP" altLang="en-US" sz="800" dirty="0">
                <a:latin typeface="BIZ UDゴシック" panose="020B0400000000000000" pitchFamily="49" charset="-128"/>
                <a:ea typeface="BIZ UDゴシック" panose="020B0400000000000000" pitchFamily="49" charset="-128"/>
              </a:rPr>
              <a:t>人（</a:t>
            </a:r>
            <a:r>
              <a:rPr kumimoji="1" lang="en-US" altLang="ja-JP" sz="800" dirty="0">
                <a:latin typeface="BIZ UDゴシック" panose="020B0400000000000000" pitchFamily="49" charset="-128"/>
                <a:ea typeface="BIZ UDゴシック" panose="020B0400000000000000" pitchFamily="49" charset="-128"/>
              </a:rPr>
              <a:t> -2</a:t>
            </a:r>
            <a:r>
              <a:rPr kumimoji="1" lang="ja-JP" altLang="en-US" sz="800" dirty="0">
                <a:latin typeface="BIZ UDゴシック" panose="020B0400000000000000" pitchFamily="49" charset="-128"/>
                <a:ea typeface="BIZ UDゴシック" panose="020B0400000000000000" pitchFamily="49" charset="-128"/>
              </a:rPr>
              <a:t>） </a:t>
            </a:r>
            <a:endParaRPr kumimoji="1" lang="en-US" altLang="ja-JP" sz="800" dirty="0">
              <a:latin typeface="BIZ UDゴシック" panose="020B0400000000000000" pitchFamily="49" charset="-128"/>
              <a:ea typeface="BIZ UDゴシック" panose="020B0400000000000000" pitchFamily="49" charset="-128"/>
            </a:endParaRPr>
          </a:p>
          <a:p>
            <a:pPr>
              <a:lnSpc>
                <a:spcPts val="900"/>
              </a:lnSpc>
            </a:pPr>
            <a:endParaRPr kumimoji="1" lang="en-US" altLang="ja-JP" sz="900" dirty="0">
              <a:latin typeface="BIZ UDゴシック" panose="020B0400000000000000" pitchFamily="49" charset="-128"/>
              <a:ea typeface="BIZ UDゴシック" panose="020B0400000000000000" pitchFamily="49" charset="-128"/>
            </a:endParaRPr>
          </a:p>
        </p:txBody>
      </p:sp>
      <p:cxnSp>
        <p:nvCxnSpPr>
          <p:cNvPr id="86" name="直線コネクタ 85">
            <a:extLst>
              <a:ext uri="{FF2B5EF4-FFF2-40B4-BE49-F238E27FC236}">
                <a16:creationId xmlns:a16="http://schemas.microsoft.com/office/drawing/2014/main" id="{1BFF402B-F002-19F7-43F2-F979FF7BFF76}"/>
              </a:ext>
            </a:extLst>
          </p:cNvPr>
          <p:cNvCxnSpPr>
            <a:cxnSpLocks/>
          </p:cNvCxnSpPr>
          <p:nvPr/>
        </p:nvCxnSpPr>
        <p:spPr>
          <a:xfrm>
            <a:off x="839096" y="919345"/>
            <a:ext cx="4862457" cy="0"/>
          </a:xfrm>
          <a:prstGeom prst="line">
            <a:avLst/>
          </a:prstGeom>
          <a:ln w="57150" cmpd="thinThick">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6BF057A-ED06-3EF0-38CF-D4BBC0E747E4}"/>
              </a:ext>
            </a:extLst>
          </p:cNvPr>
          <p:cNvCxnSpPr>
            <a:cxnSpLocks/>
          </p:cNvCxnSpPr>
          <p:nvPr/>
        </p:nvCxnSpPr>
        <p:spPr>
          <a:xfrm flipH="1">
            <a:off x="2859774" y="7482121"/>
            <a:ext cx="4684647"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28DE085-4877-2478-7C2E-7DD265996768}"/>
              </a:ext>
            </a:extLst>
          </p:cNvPr>
          <p:cNvSpPr txBox="1"/>
          <p:nvPr/>
        </p:nvSpPr>
        <p:spPr>
          <a:xfrm>
            <a:off x="223187" y="402633"/>
            <a:ext cx="6060608" cy="492443"/>
          </a:xfrm>
          <a:prstGeom prst="rect">
            <a:avLst/>
          </a:prstGeom>
          <a:noFill/>
          <a:ln>
            <a:noFill/>
          </a:ln>
        </p:spPr>
        <p:txBody>
          <a:bodyPr wrap="square" rtlCol="0">
            <a:spAutoFit/>
          </a:bodyPr>
          <a:lstStyle/>
          <a:p>
            <a:pPr algn="ctr"/>
            <a:r>
              <a:rPr kumimoji="1" lang="ja-JP" altLang="en-US" sz="1400" dirty="0">
                <a:solidFill>
                  <a:srgbClr val="00B050"/>
                </a:solidFill>
                <a:latin typeface="BIZ UDゴシック" panose="020B0400000000000000" pitchFamily="49" charset="-128"/>
                <a:ea typeface="BIZ UDゴシック" panose="020B0400000000000000" pitchFamily="49" charset="-128"/>
              </a:rPr>
              <a:t>第</a:t>
            </a:r>
            <a:r>
              <a:rPr kumimoji="1" lang="en-US" altLang="ja-JP" sz="1400" dirty="0">
                <a:solidFill>
                  <a:srgbClr val="00B050"/>
                </a:solidFill>
                <a:latin typeface="BIZ UDゴシック" panose="020B0400000000000000" pitchFamily="49" charset="-128"/>
                <a:ea typeface="BIZ UDゴシック" panose="020B0400000000000000" pitchFamily="49" charset="-128"/>
              </a:rPr>
              <a:t>21</a:t>
            </a:r>
            <a:r>
              <a:rPr kumimoji="1" lang="ja-JP" altLang="en-US" sz="1400" dirty="0">
                <a:solidFill>
                  <a:srgbClr val="00B050"/>
                </a:solidFill>
                <a:latin typeface="BIZ UDゴシック" panose="020B0400000000000000" pitchFamily="49" charset="-128"/>
                <a:ea typeface="BIZ UDゴシック" panose="020B0400000000000000" pitchFamily="49" charset="-128"/>
              </a:rPr>
              <a:t>回平家いずみお茶まつり　製茶等品評会を開催しました</a:t>
            </a:r>
            <a:endParaRPr kumimoji="1" lang="en-US" altLang="ja-JP" sz="1400" dirty="0">
              <a:solidFill>
                <a:srgbClr val="00B050"/>
              </a:solidFill>
              <a:latin typeface="BIZ UDゴシック" panose="020B0400000000000000" pitchFamily="49" charset="-128"/>
              <a:ea typeface="BIZ UDゴシック" panose="020B0400000000000000" pitchFamily="49" charset="-128"/>
            </a:endParaRPr>
          </a:p>
          <a:p>
            <a:pPr algn="ctr"/>
            <a:r>
              <a:rPr kumimoji="1" lang="ja-JP" altLang="en-US" sz="1200" dirty="0">
                <a:solidFill>
                  <a:srgbClr val="00B050"/>
                </a:solidFill>
                <a:latin typeface="BIZ UDゴシック" panose="020B0400000000000000" pitchFamily="49" charset="-128"/>
                <a:ea typeface="BIZ UDゴシック" panose="020B0400000000000000" pitchFamily="49" charset="-128"/>
              </a:rPr>
              <a:t>～ステージイベント等は中止となりました～</a:t>
            </a:r>
            <a:endParaRPr kumimoji="1" lang="en-US" altLang="ja-JP" sz="1200" dirty="0">
              <a:solidFill>
                <a:srgbClr val="00B050"/>
              </a:solidFill>
              <a:latin typeface="BIZ UDゴシック" panose="020B0400000000000000" pitchFamily="49" charset="-128"/>
              <a:ea typeface="BIZ UDゴシック" panose="020B0400000000000000" pitchFamily="49" charset="-128"/>
            </a:endParaRPr>
          </a:p>
        </p:txBody>
      </p:sp>
      <p:sp>
        <p:nvSpPr>
          <p:cNvPr id="54" name="AutoShape 4">
            <a:extLst>
              <a:ext uri="{FF2B5EF4-FFF2-40B4-BE49-F238E27FC236}">
                <a16:creationId xmlns:a16="http://schemas.microsoft.com/office/drawing/2014/main" id="{45DBA347-A03D-C1CC-7E59-EAD864871334}"/>
              </a:ext>
            </a:extLst>
          </p:cNvPr>
          <p:cNvSpPr>
            <a:spLocks noChangeAspect="1" noChangeArrowheads="1"/>
          </p:cNvSpPr>
          <p:nvPr/>
        </p:nvSpPr>
        <p:spPr bwMode="auto">
          <a:xfrm>
            <a:off x="3735388" y="5300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59" name="直線コネクタ 58">
            <a:extLst>
              <a:ext uri="{FF2B5EF4-FFF2-40B4-BE49-F238E27FC236}">
                <a16:creationId xmlns:a16="http://schemas.microsoft.com/office/drawing/2014/main" id="{B8ABC882-3951-9C10-F23E-2995C3F0ED33}"/>
              </a:ext>
            </a:extLst>
          </p:cNvPr>
          <p:cNvCxnSpPr>
            <a:cxnSpLocks/>
          </p:cNvCxnSpPr>
          <p:nvPr/>
        </p:nvCxnSpPr>
        <p:spPr>
          <a:xfrm>
            <a:off x="2959290" y="7584080"/>
            <a:ext cx="4585131" cy="0"/>
          </a:xfrm>
          <a:prstGeom prst="line">
            <a:avLst/>
          </a:prstGeom>
          <a:ln w="57150" cmpd="thickThi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B3F49A1-57C3-3F4A-B017-9ABA797B4AC9}"/>
              </a:ext>
            </a:extLst>
          </p:cNvPr>
          <p:cNvCxnSpPr>
            <a:cxnSpLocks/>
          </p:cNvCxnSpPr>
          <p:nvPr/>
        </p:nvCxnSpPr>
        <p:spPr>
          <a:xfrm>
            <a:off x="2959290" y="7958018"/>
            <a:ext cx="4585131" cy="0"/>
          </a:xfrm>
          <a:prstGeom prst="line">
            <a:avLst/>
          </a:prstGeom>
          <a:ln w="57150" cmpd="thinThick">
            <a:solidFill>
              <a:srgbClr val="00B0F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0A18C9F3-B06D-56FB-C531-EBCA02B24D6A}"/>
              </a:ext>
            </a:extLst>
          </p:cNvPr>
          <p:cNvGraphicFramePr>
            <a:graphicFrameLocks noGrp="1"/>
          </p:cNvGraphicFramePr>
          <p:nvPr>
            <p:extLst>
              <p:ext uri="{D42A27DB-BD31-4B8C-83A1-F6EECF244321}">
                <p14:modId xmlns:p14="http://schemas.microsoft.com/office/powerpoint/2010/main" val="488378959"/>
              </p:ext>
            </p:extLst>
          </p:nvPr>
        </p:nvGraphicFramePr>
        <p:xfrm>
          <a:off x="350098" y="1813951"/>
          <a:ext cx="2479163" cy="4343400"/>
        </p:xfrm>
        <a:graphic>
          <a:graphicData uri="http://schemas.openxmlformats.org/drawingml/2006/table">
            <a:tbl>
              <a:tblPr firstRow="1" bandRow="1">
                <a:tableStyleId>{5C22544A-7EE6-4342-B048-85BDC9FD1C3A}</a:tableStyleId>
              </a:tblPr>
              <a:tblGrid>
                <a:gridCol w="558923">
                  <a:extLst>
                    <a:ext uri="{9D8B030D-6E8A-4147-A177-3AD203B41FA5}">
                      <a16:colId xmlns:a16="http://schemas.microsoft.com/office/drawing/2014/main" val="3286600825"/>
                    </a:ext>
                  </a:extLst>
                </a:gridCol>
                <a:gridCol w="1011219">
                  <a:extLst>
                    <a:ext uri="{9D8B030D-6E8A-4147-A177-3AD203B41FA5}">
                      <a16:colId xmlns:a16="http://schemas.microsoft.com/office/drawing/2014/main" val="4289541986"/>
                    </a:ext>
                  </a:extLst>
                </a:gridCol>
                <a:gridCol w="909021">
                  <a:extLst>
                    <a:ext uri="{9D8B030D-6E8A-4147-A177-3AD203B41FA5}">
                      <a16:colId xmlns:a16="http://schemas.microsoft.com/office/drawing/2014/main" val="2258895434"/>
                    </a:ext>
                  </a:extLst>
                </a:gridCol>
              </a:tblGrid>
              <a:tr h="216000">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等級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氏　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所属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146989"/>
                  </a:ext>
                </a:extLst>
              </a:tr>
              <a:tr h="180000">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最高賞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谷口　清和</a:t>
                      </a:r>
                      <a:endParaRPr kumimoji="1" lang="en-US" altLang="ja-JP" sz="9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441737"/>
                  </a:ext>
                </a:extLst>
              </a:tr>
              <a:tr h="216000">
                <a:tc rowSpan="2">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一等賞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谷口　精一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168428"/>
                  </a:ext>
                </a:extLst>
              </a:tr>
              <a:tr h="21600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坂田　大和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1036992"/>
                  </a:ext>
                </a:extLst>
              </a:tr>
              <a:tr h="216000">
                <a:tc rowSpan="6">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二等賞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上田　精一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1511890"/>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川部　幸徳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854503"/>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松永　純一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0771529"/>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坂田　莉子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346436"/>
                  </a:ext>
                </a:extLst>
              </a:tr>
              <a:tr h="180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滝川　結愛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0832523"/>
                  </a:ext>
                </a:extLst>
              </a:tr>
              <a:tr h="21600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廣岡　夏輝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37670"/>
                  </a:ext>
                </a:extLst>
              </a:tr>
              <a:tr h="216000">
                <a:tc rowSpan="9">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三等賞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寺田　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96054"/>
                  </a:ext>
                </a:extLst>
              </a:tr>
              <a:tr h="180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茶業振興協議会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9043482"/>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坂田　一成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70859"/>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坂田　賢信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7623"/>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吉村　文憲</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3657419"/>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下辻　優真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736379"/>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赤星　結斗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570046"/>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吉岡　紗貴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1033740"/>
                  </a:ext>
                </a:extLst>
              </a:tr>
              <a:tr h="18000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下辻　眞子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BIZ UDゴシック" panose="020B0400000000000000" pitchFamily="49" charset="-128"/>
                          <a:ea typeface="BIZ UDゴシック" panose="020B0400000000000000" pitchFamily="49" charset="-128"/>
                        </a:rPr>
                        <a:t>泉小中学校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752905"/>
                  </a:ext>
                </a:extLst>
              </a:tr>
            </a:tbl>
          </a:graphicData>
        </a:graphic>
      </p:graphicFrame>
      <p:graphicFrame>
        <p:nvGraphicFramePr>
          <p:cNvPr id="3" name="表 2">
            <a:extLst>
              <a:ext uri="{FF2B5EF4-FFF2-40B4-BE49-F238E27FC236}">
                <a16:creationId xmlns:a16="http://schemas.microsoft.com/office/drawing/2014/main" id="{B97629A3-473A-9B93-4BB1-22EFFF3381E8}"/>
              </a:ext>
            </a:extLst>
          </p:cNvPr>
          <p:cNvGraphicFramePr>
            <a:graphicFrameLocks noGrp="1"/>
          </p:cNvGraphicFramePr>
          <p:nvPr>
            <p:extLst>
              <p:ext uri="{D42A27DB-BD31-4B8C-83A1-F6EECF244321}">
                <p14:modId xmlns:p14="http://schemas.microsoft.com/office/powerpoint/2010/main" val="1622331690"/>
              </p:ext>
            </p:extLst>
          </p:nvPr>
        </p:nvGraphicFramePr>
        <p:xfrm>
          <a:off x="349529" y="8785405"/>
          <a:ext cx="2474353" cy="1600200"/>
        </p:xfrm>
        <a:graphic>
          <a:graphicData uri="http://schemas.openxmlformats.org/drawingml/2006/table">
            <a:tbl>
              <a:tblPr firstRow="1" bandRow="1">
                <a:tableStyleId>{5C22544A-7EE6-4342-B048-85BDC9FD1C3A}</a:tableStyleId>
              </a:tblPr>
              <a:tblGrid>
                <a:gridCol w="559492">
                  <a:extLst>
                    <a:ext uri="{9D8B030D-6E8A-4147-A177-3AD203B41FA5}">
                      <a16:colId xmlns:a16="http://schemas.microsoft.com/office/drawing/2014/main" val="108297972"/>
                    </a:ext>
                  </a:extLst>
                </a:gridCol>
                <a:gridCol w="1005840">
                  <a:extLst>
                    <a:ext uri="{9D8B030D-6E8A-4147-A177-3AD203B41FA5}">
                      <a16:colId xmlns:a16="http://schemas.microsoft.com/office/drawing/2014/main" val="3077703230"/>
                    </a:ext>
                  </a:extLst>
                </a:gridCol>
                <a:gridCol w="909021">
                  <a:extLst>
                    <a:ext uri="{9D8B030D-6E8A-4147-A177-3AD203B41FA5}">
                      <a16:colId xmlns:a16="http://schemas.microsoft.com/office/drawing/2014/main" val="2119053470"/>
                    </a:ext>
                  </a:extLst>
                </a:gridCol>
              </a:tblGrid>
              <a:tr h="216000">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等級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氏　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種類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903720"/>
                  </a:ext>
                </a:extLst>
              </a:tr>
              <a:tr h="216000">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秀賞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廣岡　勝信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ニオイヒバ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057823"/>
                  </a:ext>
                </a:extLst>
              </a:tr>
              <a:tr h="216000">
                <a:tc rowSpan="2">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優賞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松永　広光</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ニオイヒバ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074362"/>
                  </a:ext>
                </a:extLst>
              </a:tr>
              <a:tr h="21600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吉岡　祐介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ニオイヒバ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366356"/>
                  </a:ext>
                </a:extLst>
              </a:tr>
              <a:tr h="216000">
                <a:tc rowSpan="3">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良賞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廣岡　勝信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クジャクヒバ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563162"/>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山本　静子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ニオイヒバ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5325458"/>
                  </a:ext>
                </a:extLst>
              </a:tr>
              <a:tr h="21600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吉岡　朋子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ニオイヒバ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57498"/>
                  </a:ext>
                </a:extLst>
              </a:tr>
            </a:tbl>
          </a:graphicData>
        </a:graphic>
      </p:graphicFrame>
      <p:graphicFrame>
        <p:nvGraphicFramePr>
          <p:cNvPr id="5" name="表 4">
            <a:extLst>
              <a:ext uri="{FF2B5EF4-FFF2-40B4-BE49-F238E27FC236}">
                <a16:creationId xmlns:a16="http://schemas.microsoft.com/office/drawing/2014/main" id="{8B194420-5E36-97C1-A7B0-2611FACDB09F}"/>
              </a:ext>
            </a:extLst>
          </p:cNvPr>
          <p:cNvGraphicFramePr>
            <a:graphicFrameLocks noGrp="1"/>
          </p:cNvGraphicFramePr>
          <p:nvPr>
            <p:extLst>
              <p:ext uri="{D42A27DB-BD31-4B8C-83A1-F6EECF244321}">
                <p14:modId xmlns:p14="http://schemas.microsoft.com/office/powerpoint/2010/main" val="2814424539"/>
              </p:ext>
            </p:extLst>
          </p:nvPr>
        </p:nvGraphicFramePr>
        <p:xfrm>
          <a:off x="352590" y="6776296"/>
          <a:ext cx="2482534" cy="1600200"/>
        </p:xfrm>
        <a:graphic>
          <a:graphicData uri="http://schemas.openxmlformats.org/drawingml/2006/table">
            <a:tbl>
              <a:tblPr firstRow="1" bandRow="1">
                <a:tableStyleId>{5C22544A-7EE6-4342-B048-85BDC9FD1C3A}</a:tableStyleId>
              </a:tblPr>
              <a:tblGrid>
                <a:gridCol w="556915">
                  <a:extLst>
                    <a:ext uri="{9D8B030D-6E8A-4147-A177-3AD203B41FA5}">
                      <a16:colId xmlns:a16="http://schemas.microsoft.com/office/drawing/2014/main" val="2628406936"/>
                    </a:ext>
                  </a:extLst>
                </a:gridCol>
                <a:gridCol w="1021977">
                  <a:extLst>
                    <a:ext uri="{9D8B030D-6E8A-4147-A177-3AD203B41FA5}">
                      <a16:colId xmlns:a16="http://schemas.microsoft.com/office/drawing/2014/main" val="108919635"/>
                    </a:ext>
                  </a:extLst>
                </a:gridCol>
                <a:gridCol w="903642">
                  <a:extLst>
                    <a:ext uri="{9D8B030D-6E8A-4147-A177-3AD203B41FA5}">
                      <a16:colId xmlns:a16="http://schemas.microsoft.com/office/drawing/2014/main" val="1650152485"/>
                    </a:ext>
                  </a:extLst>
                </a:gridCol>
              </a:tblGrid>
              <a:tr h="0">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等級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氏　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種類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4515218"/>
                  </a:ext>
                </a:extLst>
              </a:tr>
              <a:tr h="0">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秀賞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岩﨑　由美子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干し椎茸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1348907"/>
                  </a:ext>
                </a:extLst>
              </a:tr>
              <a:tr h="0">
                <a:tc rowSpan="2">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優賞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岩﨑　幸吉</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干し筍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8089313"/>
                  </a:ext>
                </a:extLst>
              </a:tr>
              <a:tr h="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松永　朋子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ぜんまい他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3570511"/>
                  </a:ext>
                </a:extLst>
              </a:tr>
              <a:tr h="216000">
                <a:tc rowSpan="3">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良賞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右山　志津子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干し椎茸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458269"/>
                  </a:ext>
                </a:extLst>
              </a:tr>
              <a:tr h="216000">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松永　康子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干し筍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2627091"/>
                  </a:ext>
                </a:extLst>
              </a:tr>
              <a:tr h="216000">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松永　純一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baseline="0" dirty="0">
                          <a:solidFill>
                            <a:schemeClr val="tx1"/>
                          </a:solidFill>
                          <a:latin typeface="BIZ UDゴシック" panose="020B0400000000000000" pitchFamily="49" charset="-128"/>
                          <a:ea typeface="BIZ UDゴシック" panose="020B0400000000000000" pitchFamily="49" charset="-128"/>
                        </a:rPr>
                        <a:t>ぜんまい他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76031"/>
                  </a:ext>
                </a:extLst>
              </a:tr>
            </a:tbl>
          </a:graphicData>
        </a:graphic>
      </p:graphicFrame>
      <p:pic>
        <p:nvPicPr>
          <p:cNvPr id="18" name="図 17" descr="挿絵 が含まれている画像&#10;&#10;自動的に生成された説明">
            <a:extLst>
              <a:ext uri="{FF2B5EF4-FFF2-40B4-BE49-F238E27FC236}">
                <a16:creationId xmlns:a16="http://schemas.microsoft.com/office/drawing/2014/main" id="{CDCB8096-2BB7-8A26-F993-623929DC9167}"/>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5804393" y="418970"/>
            <a:ext cx="301166" cy="355923"/>
          </a:xfrm>
          <a:prstGeom prst="rect">
            <a:avLst/>
          </a:prstGeom>
        </p:spPr>
      </p:pic>
      <p:pic>
        <p:nvPicPr>
          <p:cNvPr id="20" name="図 19" descr="挿絵 が含まれている画像&#10;&#10;自動的に生成された説明">
            <a:extLst>
              <a:ext uri="{FF2B5EF4-FFF2-40B4-BE49-F238E27FC236}">
                <a16:creationId xmlns:a16="http://schemas.microsoft.com/office/drawing/2014/main" id="{12D0601B-A96B-52E0-9EA6-AE7C9E88821A}"/>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405865" y="410000"/>
            <a:ext cx="301166" cy="355923"/>
          </a:xfrm>
          <a:prstGeom prst="rect">
            <a:avLst/>
          </a:prstGeom>
        </p:spPr>
      </p:pic>
      <p:sp>
        <p:nvSpPr>
          <p:cNvPr id="21" name="テキスト ボックス 20">
            <a:extLst>
              <a:ext uri="{FF2B5EF4-FFF2-40B4-BE49-F238E27FC236}">
                <a16:creationId xmlns:a16="http://schemas.microsoft.com/office/drawing/2014/main" id="{B96D9CDD-A1A2-52AB-1B4F-437A54DCDEE1}"/>
              </a:ext>
            </a:extLst>
          </p:cNvPr>
          <p:cNvSpPr txBox="1"/>
          <p:nvPr/>
        </p:nvSpPr>
        <p:spPr>
          <a:xfrm>
            <a:off x="2878060" y="1228452"/>
            <a:ext cx="3397172" cy="1615827"/>
          </a:xfrm>
          <a:prstGeom prst="rect">
            <a:avLst/>
          </a:prstGeom>
          <a:noFill/>
        </p:spPr>
        <p:txBody>
          <a:bodyPr wrap="square">
            <a:spAutoFit/>
          </a:bodyPr>
          <a:lstStyle/>
          <a:p>
            <a:pPr algn="just"/>
            <a:r>
              <a:rPr kumimoji="1" lang="ja-JP" altLang="en-US" sz="11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　平家いずみお茶まつり　製茶等品評会が６月６日（土）、振興センターいずみ</a:t>
            </a:r>
            <a:r>
              <a:rPr kumimoji="1"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で開催されました。</a:t>
            </a:r>
            <a:endParaRPr kumimoji="1" lang="en-US" altLang="ja-JP" sz="11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kumimoji="1" lang="ja-JP" altLang="en-US" sz="11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　製茶部門では谷口清和さんが最高賞に</a:t>
            </a:r>
            <a:r>
              <a:rPr kumimoji="1"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輝かれ、</a:t>
            </a:r>
            <a:endParaRPr kumimoji="1" lang="en-US" altLang="ja-JP" sz="11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kumimoji="1"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また、特産品部門、花卉・枝物部門では岩﨑由美子さん、廣岡勝信さんがそれぞれ秀賞に選ばれました。</a:t>
            </a:r>
            <a:endParaRPr kumimoji="1" lang="en-US" altLang="ja-JP" sz="11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kumimoji="1" lang="ja-JP" altLang="en-US" sz="11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２日目は道の駅「秘境の郷いずみ」特設会場で各種イベントが開催される予定でしたが、警報級の大雨との予報があり、来場者の安全面を考慮し中止となりました。</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6946F1BB-63DD-28D5-69D1-D399FD970F45}"/>
              </a:ext>
            </a:extLst>
          </p:cNvPr>
          <p:cNvSpPr/>
          <p:nvPr/>
        </p:nvSpPr>
        <p:spPr>
          <a:xfrm>
            <a:off x="347727" y="1156450"/>
            <a:ext cx="2485680" cy="3165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品評会審査結果</a:t>
            </a: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（敬称略）</a:t>
            </a:r>
            <a:endParaRPr kumimoji="1" lang="ja-JP" altLang="en-US" sz="1600" i="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A7DDCC16-8CD2-3B3F-6A24-E0C6DA4DFC4D}"/>
              </a:ext>
            </a:extLst>
          </p:cNvPr>
          <p:cNvSpPr txBox="1"/>
          <p:nvPr/>
        </p:nvSpPr>
        <p:spPr>
          <a:xfrm>
            <a:off x="258172" y="1495855"/>
            <a:ext cx="1069634" cy="276999"/>
          </a:xfrm>
          <a:prstGeom prst="rect">
            <a:avLst/>
          </a:prstGeom>
          <a:noFill/>
        </p:spPr>
        <p:txBody>
          <a:bodyPr wrap="square">
            <a:spAutoFit/>
          </a:bodyPr>
          <a:lstStyle/>
          <a:p>
            <a:pPr algn="just"/>
            <a:r>
              <a:rPr kumimoji="1" lang="ja-JP" altLang="en-US" sz="12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製茶部門</a:t>
            </a:r>
            <a:r>
              <a:rPr kumimoji="1" lang="ja-JP" altLang="en-US" sz="12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8DE6E7F9-C1D2-0B0A-4D6B-5E9178C07465}"/>
              </a:ext>
            </a:extLst>
          </p:cNvPr>
          <p:cNvSpPr txBox="1"/>
          <p:nvPr/>
        </p:nvSpPr>
        <p:spPr>
          <a:xfrm>
            <a:off x="245526" y="6295573"/>
            <a:ext cx="2557194" cy="430887"/>
          </a:xfrm>
          <a:prstGeom prst="rect">
            <a:avLst/>
          </a:prstGeom>
          <a:noFill/>
        </p:spPr>
        <p:txBody>
          <a:bodyPr wrap="square">
            <a:spAutoFit/>
          </a:bodyPr>
          <a:lstStyle/>
          <a:p>
            <a:pPr algn="just"/>
            <a:r>
              <a:rPr kumimoji="1" lang="ja-JP" altLang="en-US" sz="12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林産部門</a:t>
            </a:r>
            <a:endParaRPr kumimoji="1" lang="en-US" altLang="ja-JP" sz="12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kumimoji="1" lang="ja-JP" altLang="en-US" sz="10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 特産品</a:t>
            </a:r>
            <a:r>
              <a:rPr kumimoji="1" lang="en-US" altLang="ja-JP" sz="10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0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干し椎茸、干し筍、ぜんまい他</a:t>
            </a:r>
            <a:r>
              <a:rPr kumimoji="1" lang="en-US" altLang="ja-JP" sz="10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25" name="テキスト ボックス 24">
            <a:extLst>
              <a:ext uri="{FF2B5EF4-FFF2-40B4-BE49-F238E27FC236}">
                <a16:creationId xmlns:a16="http://schemas.microsoft.com/office/drawing/2014/main" id="{58CEB592-E738-FC00-2909-07F7A990292A}"/>
              </a:ext>
            </a:extLst>
          </p:cNvPr>
          <p:cNvSpPr txBox="1"/>
          <p:nvPr/>
        </p:nvSpPr>
        <p:spPr>
          <a:xfrm>
            <a:off x="249201" y="8441735"/>
            <a:ext cx="1536921" cy="276999"/>
          </a:xfrm>
          <a:prstGeom prst="rect">
            <a:avLst/>
          </a:prstGeom>
          <a:noFill/>
        </p:spPr>
        <p:txBody>
          <a:bodyPr wrap="square">
            <a:spAutoFit/>
          </a:bodyPr>
          <a:lstStyle/>
          <a:p>
            <a:pPr algn="just"/>
            <a:r>
              <a:rPr kumimoji="1" lang="ja-JP" altLang="en-US" sz="12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花卉・枝物部門</a:t>
            </a:r>
            <a:r>
              <a:rPr kumimoji="1" lang="ja-JP" altLang="en-US" sz="1200" kern="100" dirty="0">
                <a:solidFill>
                  <a:prstClr val="black"/>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7" name="図 16" descr="人, 子供, 少年, 小さい が含まれている画像">
            <a:extLst>
              <a:ext uri="{FF2B5EF4-FFF2-40B4-BE49-F238E27FC236}">
                <a16:creationId xmlns:a16="http://schemas.microsoft.com/office/drawing/2014/main" id="{F2EAE51C-0826-8656-98E6-354E35E5B8AC}"/>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883885" y="3127163"/>
            <a:ext cx="1684438" cy="1733385"/>
          </a:xfrm>
          <a:prstGeom prst="rect">
            <a:avLst/>
          </a:prstGeom>
        </p:spPr>
      </p:pic>
      <p:pic>
        <p:nvPicPr>
          <p:cNvPr id="27" name="図 26" descr="人, 屋内, 座る, 男 が含まれている画像">
            <a:extLst>
              <a:ext uri="{FF2B5EF4-FFF2-40B4-BE49-F238E27FC236}">
                <a16:creationId xmlns:a16="http://schemas.microsoft.com/office/drawing/2014/main" id="{F725FFA7-2751-E440-D6CF-AF5CF47BC886}"/>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897941" y="5374995"/>
            <a:ext cx="4253929" cy="1994974"/>
          </a:xfrm>
          <a:prstGeom prst="rect">
            <a:avLst/>
          </a:prstGeom>
        </p:spPr>
      </p:pic>
      <p:cxnSp>
        <p:nvCxnSpPr>
          <p:cNvPr id="30" name="直線コネクタ 29">
            <a:extLst>
              <a:ext uri="{FF2B5EF4-FFF2-40B4-BE49-F238E27FC236}">
                <a16:creationId xmlns:a16="http://schemas.microsoft.com/office/drawing/2014/main" id="{CF90191F-7432-B741-2392-6932ED869121}"/>
              </a:ext>
            </a:extLst>
          </p:cNvPr>
          <p:cNvCxnSpPr>
            <a:cxnSpLocks/>
          </p:cNvCxnSpPr>
          <p:nvPr/>
        </p:nvCxnSpPr>
        <p:spPr>
          <a:xfrm flipV="1">
            <a:off x="2852783" y="7528365"/>
            <a:ext cx="16864" cy="2986899"/>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D1B2F00-2652-56A3-A174-722976F26EE9}"/>
              </a:ext>
            </a:extLst>
          </p:cNvPr>
          <p:cNvSpPr txBox="1"/>
          <p:nvPr/>
        </p:nvSpPr>
        <p:spPr>
          <a:xfrm>
            <a:off x="2869647" y="7576396"/>
            <a:ext cx="4735632" cy="338554"/>
          </a:xfrm>
          <a:prstGeom prst="rect">
            <a:avLst/>
          </a:prstGeom>
          <a:noFill/>
          <a:ln>
            <a:noFill/>
          </a:ln>
        </p:spPr>
        <p:txBody>
          <a:bodyPr wrap="square" rtlCol="0">
            <a:spAutoFit/>
          </a:bodyPr>
          <a:lstStyle/>
          <a:p>
            <a:pPr algn="ctr"/>
            <a:r>
              <a:rPr kumimoji="1" lang="ja-JP" altLang="en-US" sz="1600" dirty="0">
                <a:solidFill>
                  <a:srgbClr val="FF0000"/>
                </a:solidFill>
                <a:latin typeface="BIZ UDゴシック" panose="020B0400000000000000" pitchFamily="49" charset="-128"/>
                <a:ea typeface="BIZ UDゴシック" panose="020B0400000000000000" pitchFamily="49" charset="-128"/>
              </a:rPr>
              <a:t>災害のないことを願って </a:t>
            </a:r>
            <a:r>
              <a:rPr kumimoji="1" lang="ja-JP" altLang="en-US" sz="1200" dirty="0">
                <a:solidFill>
                  <a:srgbClr val="FF0000"/>
                </a:solidFill>
                <a:latin typeface="BIZ UDゴシック" panose="020B0400000000000000" pitchFamily="49" charset="-128"/>
                <a:ea typeface="BIZ UDゴシック" panose="020B0400000000000000" pitchFamily="49" charset="-128"/>
              </a:rPr>
              <a:t>～災害対応訓練を行いました～</a:t>
            </a:r>
            <a:endParaRPr kumimoji="1" lang="en-US" altLang="ja-JP" sz="1200" dirty="0">
              <a:solidFill>
                <a:srgbClr val="FF0000"/>
              </a:solidFill>
              <a:latin typeface="BIZ UDゴシック" panose="020B0400000000000000" pitchFamily="49" charset="-128"/>
              <a:ea typeface="BIZ UDゴシック" panose="020B0400000000000000" pitchFamily="49" charset="-128"/>
            </a:endParaRPr>
          </a:p>
        </p:txBody>
      </p:sp>
      <p:sp>
        <p:nvSpPr>
          <p:cNvPr id="37" name="テキスト ボックス 36">
            <a:extLst>
              <a:ext uri="{FF2B5EF4-FFF2-40B4-BE49-F238E27FC236}">
                <a16:creationId xmlns:a16="http://schemas.microsoft.com/office/drawing/2014/main" id="{52456AA8-8F78-5C89-CFE8-9B817D694465}"/>
              </a:ext>
            </a:extLst>
          </p:cNvPr>
          <p:cNvSpPr txBox="1"/>
          <p:nvPr/>
        </p:nvSpPr>
        <p:spPr>
          <a:xfrm>
            <a:off x="2891694" y="8005301"/>
            <a:ext cx="4663810" cy="1615827"/>
          </a:xfrm>
          <a:prstGeom prst="rect">
            <a:avLst/>
          </a:prstGeom>
          <a:noFill/>
          <a:ln>
            <a:noFill/>
          </a:ln>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　６月１０日（水）、市泉支所で災害対応訓練を実施しました。これは出水期および台風などに備え、支所内の災害対処能力向上および連携強化を目的としたものです。</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今年は、早くも台風の接近をはじめ線状降水帯も発生しており、各地で大雨による被害が発生しています。</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被害を最小限にするためには、日頃の備えが大切です。テレビやラジオなどの気象情報に十分注意して、台風や大雨の危険が近づいているというニュースや気象情報を見たり聞いたりしたら、災害への備えをもう一度確認しましょう。</a:t>
            </a:r>
            <a:endParaRPr kumimoji="1" lang="en-US" altLang="ja-JP" sz="1100" dirty="0">
              <a:latin typeface="BIZ UDゴシック" panose="020B0400000000000000" pitchFamily="49" charset="-128"/>
              <a:ea typeface="BIZ UDゴシック" panose="020B0400000000000000" pitchFamily="49" charset="-128"/>
            </a:endParaRPr>
          </a:p>
        </p:txBody>
      </p:sp>
      <p:pic>
        <p:nvPicPr>
          <p:cNvPr id="39" name="図 38" descr="少年, 小さい, 若い, 少し が含まれている画像">
            <a:extLst>
              <a:ext uri="{FF2B5EF4-FFF2-40B4-BE49-F238E27FC236}">
                <a16:creationId xmlns:a16="http://schemas.microsoft.com/office/drawing/2014/main" id="{1472B8E3-D267-F519-BDF9-5B7838006368}"/>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996761" y="9623768"/>
            <a:ext cx="1338109" cy="929150"/>
          </a:xfrm>
          <a:prstGeom prst="rect">
            <a:avLst/>
          </a:prstGeom>
        </p:spPr>
      </p:pic>
      <p:pic>
        <p:nvPicPr>
          <p:cNvPr id="41" name="図 40" descr="部屋, コンピュータ, 病室, テーブル が含まれている画像">
            <a:extLst>
              <a:ext uri="{FF2B5EF4-FFF2-40B4-BE49-F238E27FC236}">
                <a16:creationId xmlns:a16="http://schemas.microsoft.com/office/drawing/2014/main" id="{6292A9E8-BFAF-10EF-7325-C0F56E2D734B}"/>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368905" y="9624574"/>
            <a:ext cx="1543059" cy="912976"/>
          </a:xfrm>
          <a:prstGeom prst="rect">
            <a:avLst/>
          </a:prstGeom>
        </p:spPr>
      </p:pic>
      <p:pic>
        <p:nvPicPr>
          <p:cNvPr id="43" name="図 42" descr="図書館, テーブル, コンピュータ, 部屋 が含まれている画像">
            <a:extLst>
              <a:ext uri="{FF2B5EF4-FFF2-40B4-BE49-F238E27FC236}">
                <a16:creationId xmlns:a16="http://schemas.microsoft.com/office/drawing/2014/main" id="{39726C1F-2259-80CC-A07A-D780C493BBA0}"/>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947416" y="9629330"/>
            <a:ext cx="1613465" cy="907574"/>
          </a:xfrm>
          <a:prstGeom prst="rect">
            <a:avLst/>
          </a:prstGeom>
        </p:spPr>
      </p:pic>
      <p:sp>
        <p:nvSpPr>
          <p:cNvPr id="26" name="テキスト ボックス 25">
            <a:extLst>
              <a:ext uri="{FF2B5EF4-FFF2-40B4-BE49-F238E27FC236}">
                <a16:creationId xmlns:a16="http://schemas.microsoft.com/office/drawing/2014/main" id="{8378D3F1-6636-6C03-CBFA-BDACBCCD37D1}"/>
              </a:ext>
            </a:extLst>
          </p:cNvPr>
          <p:cNvSpPr txBox="1"/>
          <p:nvPr/>
        </p:nvSpPr>
        <p:spPr>
          <a:xfrm>
            <a:off x="2878060" y="4896746"/>
            <a:ext cx="1765550" cy="230832"/>
          </a:xfrm>
          <a:prstGeom prst="rect">
            <a:avLst/>
          </a:prstGeom>
          <a:noFill/>
        </p:spPr>
        <p:txBody>
          <a:bodyPr wrap="square">
            <a:spAutoFit/>
          </a:bodyPr>
          <a:lstStyle/>
          <a:p>
            <a:pPr algn="ct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900" kern="100" dirty="0">
                <a:latin typeface="BIZ UDゴシック" panose="020B0400000000000000" pitchFamily="49" charset="-128"/>
                <a:ea typeface="BIZ UDゴシック" panose="020B0400000000000000" pitchFamily="49" charset="-128"/>
                <a:cs typeface="Times New Roman" panose="02020603050405020304" pitchFamily="18" charset="0"/>
              </a:rPr>
              <a:t>特産品秀賞の</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岩</a:t>
            </a:r>
            <a:r>
              <a:rPr lang="ja-JP" altLang="en-US" sz="900" kern="100" dirty="0">
                <a:latin typeface="BIZ UDゴシック" panose="020B0400000000000000" pitchFamily="49" charset="-128"/>
                <a:ea typeface="BIZ UDゴシック" panose="020B0400000000000000" pitchFamily="49" charset="-128"/>
                <a:cs typeface="Times New Roman" panose="02020603050405020304" pitchFamily="18" charset="0"/>
              </a:rPr>
              <a:t>﨑</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さん</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8DCD6E85-F911-303A-78F1-3F08ECE042A0}"/>
              </a:ext>
            </a:extLst>
          </p:cNvPr>
          <p:cNvSpPr txBox="1"/>
          <p:nvPr/>
        </p:nvSpPr>
        <p:spPr>
          <a:xfrm>
            <a:off x="4582818" y="4900284"/>
            <a:ext cx="1765550" cy="230832"/>
          </a:xfrm>
          <a:prstGeom prst="rect">
            <a:avLst/>
          </a:prstGeom>
          <a:noFill/>
        </p:spPr>
        <p:txBody>
          <a:bodyPr wrap="square">
            <a:spAutoFit/>
          </a:bodyPr>
          <a:lstStyle/>
          <a:p>
            <a:pPr algn="ct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製茶部門最高賞の谷口さん</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8A6406C0-EA34-308B-47F4-E9CBA548519C}"/>
              </a:ext>
            </a:extLst>
          </p:cNvPr>
          <p:cNvSpPr txBox="1"/>
          <p:nvPr/>
        </p:nvSpPr>
        <p:spPr>
          <a:xfrm>
            <a:off x="7086960" y="5310915"/>
            <a:ext cx="610424" cy="2171206"/>
          </a:xfrm>
          <a:prstGeom prst="rect">
            <a:avLst/>
          </a:prstGeom>
          <a:noFill/>
        </p:spPr>
        <p:txBody>
          <a:bodyPr vert="wordArtVertRtl" wrap="square">
            <a:spAutoFit/>
          </a:bodyPr>
          <a:lstStyle/>
          <a:p>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表彰式に出席された森下節美さん、　</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　（谷口さんの代理）、岩﨑さん、</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　廣岡さん</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写真右から）</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5" name="図 34" descr="人, 持つ, 男, ラケット が含まれている画像">
            <a:extLst>
              <a:ext uri="{FF2B5EF4-FFF2-40B4-BE49-F238E27FC236}">
                <a16:creationId xmlns:a16="http://schemas.microsoft.com/office/drawing/2014/main" id="{BB0B9BC2-94B9-F747-6702-350CCBF4AADE}"/>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669359" y="3129244"/>
            <a:ext cx="1504498" cy="1728515"/>
          </a:xfrm>
          <a:prstGeom prst="rect">
            <a:avLst/>
          </a:prstGeom>
        </p:spPr>
      </p:pic>
    </p:spTree>
    <p:extLst>
      <p:ext uri="{BB962C8B-B14F-4D97-AF65-F5344CB8AC3E}">
        <p14:creationId xmlns:p14="http://schemas.microsoft.com/office/powerpoint/2010/main" val="37325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0E707D15-3183-B0D2-66A3-726879DF6B5D}"/>
              </a:ext>
            </a:extLst>
          </p:cNvPr>
          <p:cNvSpPr/>
          <p:nvPr/>
        </p:nvSpPr>
        <p:spPr>
          <a:xfrm>
            <a:off x="200669" y="203431"/>
            <a:ext cx="7344000" cy="10476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474446" fontAlgn="auto">
              <a:spcBef>
                <a:spcPts val="0"/>
              </a:spcBef>
              <a:spcAft>
                <a:spcPts val="0"/>
              </a:spcAft>
              <a:defRPr/>
            </a:pPr>
            <a:endParaRPr lang="ja-JP" altLang="en-US" sz="1087"/>
          </a:p>
        </p:txBody>
      </p:sp>
      <p:sp>
        <p:nvSpPr>
          <p:cNvPr id="44" name="正方形/長方形 43">
            <a:extLst>
              <a:ext uri="{FF2B5EF4-FFF2-40B4-BE49-F238E27FC236}">
                <a16:creationId xmlns:a16="http://schemas.microsoft.com/office/drawing/2014/main" id="{F693FDA0-5CE0-54EE-C1BC-4B8026A98736}"/>
              </a:ext>
            </a:extLst>
          </p:cNvPr>
          <p:cNvSpPr/>
          <p:nvPr/>
        </p:nvSpPr>
        <p:spPr>
          <a:xfrm>
            <a:off x="489250" y="8874483"/>
            <a:ext cx="2145553" cy="267845"/>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i="0" dirty="0">
                <a:solidFill>
                  <a:sysClr val="windowText" lastClr="000000"/>
                </a:solidFill>
                <a:latin typeface="BIZ UDゴシック" panose="020B0400000000000000" pitchFamily="49" charset="-128"/>
                <a:ea typeface="BIZ UDゴシック" panose="020B0400000000000000" pitchFamily="49" charset="-128"/>
              </a:rPr>
              <a:t>市税などの納期</a:t>
            </a:r>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お知らせ</a:t>
            </a:r>
            <a:endParaRPr kumimoji="1" lang="ja-JP" altLang="en-US" sz="1400" i="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0" name="テキスト ボックス 11">
            <a:extLst>
              <a:ext uri="{FF2B5EF4-FFF2-40B4-BE49-F238E27FC236}">
                <a16:creationId xmlns:a16="http://schemas.microsoft.com/office/drawing/2014/main" id="{0B8B1938-C328-0C40-3BC2-6199D5E53E86}"/>
              </a:ext>
            </a:extLst>
          </p:cNvPr>
          <p:cNvSpPr txBox="1"/>
          <p:nvPr/>
        </p:nvSpPr>
        <p:spPr bwMode="auto">
          <a:xfrm>
            <a:off x="643230" y="9550482"/>
            <a:ext cx="3542882" cy="59627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a:lnSpc>
                <a:spcPts val="1200"/>
              </a:lnSpc>
            </a:pP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◆市県民税（特別徴収） ８０６期</a:t>
            </a:r>
            <a:endParaRPr kumimoji="1" lang="en-US" altLang="ja-JP"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◆農業集落排水使用料　 ６月分 </a:t>
            </a:r>
            <a:r>
              <a:rPr kumimoji="1" lang="en-US" altLang="ja-JP"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５月使用分</a:t>
            </a:r>
            <a:r>
              <a:rPr kumimoji="1" lang="en-US" altLang="ja-JP" dirty="0">
                <a:solidFill>
                  <a:sysClr val="windowText" lastClr="000000"/>
                </a:solidFill>
                <a:latin typeface="BIZ UDゴシック" panose="020B0400000000000000" pitchFamily="49" charset="-128"/>
                <a:ea typeface="BIZ UDゴシック" panose="020B0400000000000000" pitchFamily="49" charset="-128"/>
              </a:rPr>
              <a:t>)</a:t>
            </a:r>
          </a:p>
          <a:p>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◆浄化槽使用料　　　　 ６月分 </a:t>
            </a:r>
            <a:r>
              <a:rPr kumimoji="1" lang="en-US" altLang="ja-JP"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５月使用分</a:t>
            </a:r>
            <a:r>
              <a:rPr kumimoji="1" lang="en-US" altLang="ja-JP" dirty="0">
                <a:solidFill>
                  <a:sysClr val="windowText" lastClr="000000"/>
                </a:solidFill>
                <a:latin typeface="BIZ UDゴシック" panose="020B0400000000000000" pitchFamily="49" charset="-128"/>
                <a:ea typeface="BIZ UDゴシック" panose="020B0400000000000000" pitchFamily="49" charset="-128"/>
              </a:rPr>
              <a:t>)</a:t>
            </a:r>
          </a:p>
          <a:p>
            <a:pPr lvl="0">
              <a:lnSpc>
                <a:spcPts val="1200"/>
              </a:lnSpc>
            </a:pPr>
            <a:endParaRPr kumimoji="1" lang="en-US" altLang="ja-JP"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2" name="テキスト ボックス 12">
            <a:extLst>
              <a:ext uri="{FF2B5EF4-FFF2-40B4-BE49-F238E27FC236}">
                <a16:creationId xmlns:a16="http://schemas.microsoft.com/office/drawing/2014/main" id="{0B78DC16-129C-5E35-1E24-DA6DC7F63270}"/>
              </a:ext>
            </a:extLst>
          </p:cNvPr>
          <p:cNvSpPr txBox="1"/>
          <p:nvPr/>
        </p:nvSpPr>
        <p:spPr bwMode="auto">
          <a:xfrm>
            <a:off x="921767" y="10246121"/>
            <a:ext cx="2420707" cy="4444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ts val="13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a:t>
            </a:r>
            <a:r>
              <a:rPr kumimoji="1" lang="ja-JP" altLang="ja-JP" dirty="0">
                <a:solidFill>
                  <a:schemeClr val="tx1"/>
                </a:solidFill>
                <a:latin typeface="BIZ UDゴシック" panose="020B0400000000000000" pitchFamily="49" charset="-128"/>
                <a:ea typeface="BIZ UDゴシック" panose="020B0400000000000000" pitchFamily="49" charset="-128"/>
              </a:rPr>
              <a:t>問合せ</a:t>
            </a:r>
            <a:r>
              <a:rPr kumimoji="1" lang="ja-JP" altLang="en-US" dirty="0">
                <a:solidFill>
                  <a:schemeClr val="tx1"/>
                </a:solidFill>
                <a:latin typeface="BIZ UDゴシック" panose="020B0400000000000000" pitchFamily="49" charset="-128"/>
                <a:ea typeface="BIZ UDゴシック" panose="020B0400000000000000" pitchFamily="49" charset="-128"/>
              </a:rPr>
              <a:t>先　</a:t>
            </a:r>
            <a:r>
              <a:rPr kumimoji="1" lang="ja-JP" altLang="ja-JP" dirty="0">
                <a:solidFill>
                  <a:schemeClr val="tx1"/>
                </a:solidFill>
                <a:latin typeface="BIZ UDゴシック" panose="020B0400000000000000" pitchFamily="49" charset="-128"/>
                <a:ea typeface="BIZ UDゴシック" panose="020B0400000000000000" pitchFamily="49" charset="-128"/>
              </a:rPr>
              <a:t>地域振興課市民</a:t>
            </a:r>
            <a:r>
              <a:rPr kumimoji="1" lang="ja-JP" altLang="en-US" dirty="0">
                <a:solidFill>
                  <a:schemeClr val="tx1"/>
                </a:solidFill>
                <a:latin typeface="BIZ UDゴシック" panose="020B0400000000000000" pitchFamily="49" charset="-128"/>
                <a:ea typeface="BIZ UDゴシック" panose="020B0400000000000000" pitchFamily="49" charset="-128"/>
              </a:rPr>
              <a:t>福祉</a:t>
            </a:r>
            <a:r>
              <a:rPr kumimoji="1" lang="ja-JP" altLang="ja-JP" dirty="0">
                <a:solidFill>
                  <a:schemeClr val="tx1"/>
                </a:solidFill>
                <a:latin typeface="BIZ UDゴシック" panose="020B0400000000000000" pitchFamily="49" charset="-128"/>
                <a:ea typeface="BIZ UDゴシック" panose="020B0400000000000000" pitchFamily="49" charset="-128"/>
              </a:rPr>
              <a:t>係</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eaLnBrk="1" fontAlgn="auto" latinLnBrk="0" hangingPunct="1">
              <a:lnSpc>
                <a:spcPts val="1300"/>
              </a:lnSpc>
              <a:spcBef>
                <a:spcPts val="0"/>
              </a:spcBef>
              <a:spcAft>
                <a:spcPts val="0"/>
              </a:spcAft>
              <a:buClrTx/>
              <a:buSzTx/>
              <a:buFontTx/>
              <a:buNone/>
              <a:tabLst/>
              <a:defRPr/>
            </a:pPr>
            <a:r>
              <a:rPr kumimoji="1" lang="ja-JP" altLang="ja-JP" dirty="0">
                <a:solidFill>
                  <a:schemeClr val="tx1"/>
                </a:solidFill>
                <a:latin typeface="BIZ UDゴシック" panose="020B0400000000000000" pitchFamily="49" charset="-128"/>
                <a:ea typeface="BIZ UDゴシック" panose="020B0400000000000000" pitchFamily="49" charset="-128"/>
              </a:rPr>
              <a:t>　</a:t>
            </a:r>
            <a:r>
              <a:rPr kumimoji="1" lang="en-US" altLang="ja-JP" dirty="0">
                <a:solidFill>
                  <a:schemeClr val="tx1"/>
                </a:solidFill>
                <a:latin typeface="BIZ UDゴシック" panose="020B0400000000000000" pitchFamily="49" charset="-128"/>
                <a:ea typeface="BIZ UDゴシック" panose="020B0400000000000000" pitchFamily="49" charset="-128"/>
              </a:rPr>
              <a:t> </a:t>
            </a:r>
            <a:r>
              <a:rPr kumimoji="1"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ja-JP" dirty="0">
                <a:ln w="3175">
                  <a:noFill/>
                </a:ln>
                <a:solidFill>
                  <a:schemeClr val="tx1"/>
                </a:solidFill>
                <a:latin typeface="BIZ UDゴシック" panose="020B0400000000000000" pitchFamily="49" charset="-128"/>
                <a:ea typeface="BIZ UDゴシック" panose="020B0400000000000000" pitchFamily="49" charset="-128"/>
              </a:rPr>
              <a:t>６７－２１１</a:t>
            </a:r>
            <a:r>
              <a:rPr kumimoji="1" lang="ja-JP" altLang="en-US" dirty="0">
                <a:ln w="3175">
                  <a:noFill/>
                </a:ln>
                <a:solidFill>
                  <a:schemeClr val="tx1"/>
                </a:solidFill>
                <a:latin typeface="BIZ UDゴシック" panose="020B0400000000000000" pitchFamily="49" charset="-128"/>
                <a:ea typeface="BIZ UDゴシック" panose="020B0400000000000000" pitchFamily="49" charset="-128"/>
              </a:rPr>
              <a:t>３</a:t>
            </a:r>
            <a:r>
              <a:rPr kumimoji="1" lang="ja-JP" altLang="en-US" sz="1200" dirty="0">
                <a:ln>
                  <a:noFill/>
                </a:ln>
                <a:solidFill>
                  <a:srgbClr val="FF0000"/>
                </a:solidFill>
                <a:latin typeface="HG正楷書体-PRO" panose="03000600000000000000" pitchFamily="66" charset="-128"/>
                <a:ea typeface="HG正楷書体-PRO" panose="03000600000000000000" pitchFamily="66" charset="-128"/>
              </a:rPr>
              <a:t>　</a:t>
            </a:r>
            <a:r>
              <a:rPr kumimoji="1" lang="ja-JP" altLang="en-US" sz="1200" dirty="0">
                <a:ln>
                  <a:noFill/>
                </a:ln>
                <a:solidFill>
                  <a:schemeClr val="tx1"/>
                </a:solidFill>
                <a:latin typeface="HG正楷書体-PRO" panose="03000600000000000000" pitchFamily="66" charset="-128"/>
                <a:ea typeface="HG正楷書体-PRO" panose="03000600000000000000" pitchFamily="66" charset="-128"/>
              </a:rPr>
              <a:t>　　　　　　</a:t>
            </a:r>
            <a:endParaRPr kumimoji="1" lang="en-US" altLang="ja-JP" sz="1200" dirty="0">
              <a:ln>
                <a:noFill/>
              </a:ln>
              <a:solidFill>
                <a:schemeClr val="tx1"/>
              </a:solidFill>
              <a:latin typeface="HG正楷書体-PRO" panose="03000600000000000000" pitchFamily="66" charset="-128"/>
              <a:ea typeface="HG正楷書体-PRO" panose="03000600000000000000" pitchFamily="66" charset="-128"/>
            </a:endParaRPr>
          </a:p>
        </p:txBody>
      </p:sp>
      <p:sp>
        <p:nvSpPr>
          <p:cNvPr id="17" name="四角形: 角を丸くする 16">
            <a:extLst>
              <a:ext uri="{FF2B5EF4-FFF2-40B4-BE49-F238E27FC236}">
                <a16:creationId xmlns:a16="http://schemas.microsoft.com/office/drawing/2014/main" id="{62E6B5F3-6550-7795-22FC-37AC22F41FE6}"/>
              </a:ext>
            </a:extLst>
          </p:cNvPr>
          <p:cNvSpPr/>
          <p:nvPr/>
        </p:nvSpPr>
        <p:spPr bwMode="auto">
          <a:xfrm>
            <a:off x="4139020" y="9201559"/>
            <a:ext cx="3188902" cy="228705"/>
          </a:xfrm>
          <a:prstGeom prst="round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u="none" dirty="0">
                <a:effectLst/>
                <a:latin typeface="HG正楷書体-PRO" panose="03000600000000000000" pitchFamily="66" charset="-128"/>
                <a:ea typeface="HG正楷書体-PRO" panose="03000600000000000000" pitchFamily="66" charset="-128"/>
              </a:rPr>
              <a:t> </a:t>
            </a:r>
            <a:r>
              <a:rPr kumimoji="1" lang="ja-JP" altLang="ja-JP" u="none" dirty="0">
                <a:effectLst/>
                <a:latin typeface="BIZ UDゴシック" panose="020B0400000000000000" pitchFamily="49" charset="-128"/>
                <a:ea typeface="BIZ UDゴシック" panose="020B0400000000000000" pitchFamily="49" charset="-128"/>
              </a:rPr>
              <a:t>令和</a:t>
            </a:r>
            <a:r>
              <a:rPr kumimoji="1" lang="ja-JP" altLang="en-US" u="none" dirty="0">
                <a:effectLst/>
                <a:latin typeface="BIZ UDゴシック" panose="020B0400000000000000" pitchFamily="49" charset="-128"/>
                <a:ea typeface="BIZ UDゴシック" panose="020B0400000000000000" pitchFamily="49" charset="-128"/>
              </a:rPr>
              <a:t>８</a:t>
            </a:r>
            <a:r>
              <a:rPr kumimoji="1" lang="ja-JP" altLang="ja-JP" u="none" dirty="0">
                <a:effectLst/>
                <a:latin typeface="BIZ UDゴシック" panose="020B0400000000000000" pitchFamily="49" charset="-128"/>
                <a:ea typeface="BIZ UDゴシック" panose="020B0400000000000000" pitchFamily="49" charset="-128"/>
              </a:rPr>
              <a:t>年</a:t>
            </a:r>
            <a:r>
              <a:rPr kumimoji="1" lang="ja-JP" altLang="en-US" u="none" dirty="0">
                <a:effectLst/>
                <a:latin typeface="BIZ UDゴシック" panose="020B0400000000000000" pitchFamily="49" charset="-128"/>
                <a:ea typeface="BIZ UDゴシック" panose="020B0400000000000000" pitchFamily="49" charset="-128"/>
              </a:rPr>
              <a:t>７月３１日</a:t>
            </a:r>
            <a:r>
              <a:rPr kumimoji="1" lang="ja-JP" altLang="ja-JP" u="none" dirty="0">
                <a:effectLst/>
                <a:latin typeface="BIZ UDゴシック" panose="020B0400000000000000" pitchFamily="49" charset="-128"/>
                <a:ea typeface="BIZ UDゴシック" panose="020B0400000000000000" pitchFamily="49" charset="-128"/>
              </a:rPr>
              <a:t>（</a:t>
            </a:r>
            <a:r>
              <a:rPr kumimoji="1" lang="ja-JP" altLang="en-US" u="none" dirty="0">
                <a:effectLst/>
                <a:latin typeface="BIZ UDゴシック" panose="020B0400000000000000" pitchFamily="49" charset="-128"/>
                <a:ea typeface="BIZ UDゴシック" panose="020B0400000000000000" pitchFamily="49" charset="-128"/>
              </a:rPr>
              <a:t>金</a:t>
            </a:r>
            <a:r>
              <a:rPr kumimoji="1" lang="ja-JP" altLang="ja-JP" u="none" dirty="0">
                <a:effectLst/>
                <a:latin typeface="BIZ UDゴシック" panose="020B0400000000000000" pitchFamily="49" charset="-128"/>
                <a:ea typeface="BIZ UDゴシック" panose="020B0400000000000000" pitchFamily="49" charset="-128"/>
              </a:rPr>
              <a:t>）納期限のもの</a:t>
            </a:r>
            <a:r>
              <a:rPr kumimoji="1" lang="ja-JP" altLang="en-US" u="none" dirty="0">
                <a:effectLst/>
                <a:latin typeface="BIZ UDゴシック" panose="020B0400000000000000" pitchFamily="49" charset="-128"/>
                <a:ea typeface="BIZ UDゴシック" panose="020B0400000000000000" pitchFamily="49" charset="-128"/>
              </a:rPr>
              <a:t> </a:t>
            </a:r>
            <a:endParaRPr kumimoji="1" lang="en-US" altLang="ja-JP"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C2E558EF-C8D4-3193-6F3D-A5F08D5DECAE}"/>
              </a:ext>
            </a:extLst>
          </p:cNvPr>
          <p:cNvSpPr txBox="1"/>
          <p:nvPr/>
        </p:nvSpPr>
        <p:spPr>
          <a:xfrm>
            <a:off x="4137163" y="8849554"/>
            <a:ext cx="3037072" cy="259045"/>
          </a:xfrm>
          <a:prstGeom prst="rect">
            <a:avLst/>
          </a:prstGeom>
          <a:noFill/>
        </p:spPr>
        <p:txBody>
          <a:bodyPr wrap="square">
            <a:spAutoFit/>
          </a:bodyPr>
          <a:lstStyle/>
          <a:p>
            <a:pPr marL="0" marR="0" lvl="0" indent="0" algn="l" defTabSz="914400" eaLnBrk="1" fontAlgn="auto" latinLnBrk="0" hangingPunct="1">
              <a:lnSpc>
                <a:spcPts val="1300"/>
              </a:lnSpc>
              <a:spcBef>
                <a:spcPts val="0"/>
              </a:spcBef>
              <a:spcAft>
                <a:spcPts val="0"/>
              </a:spcAft>
              <a:buClrTx/>
              <a:buSzTx/>
              <a:buFontTx/>
              <a:buNone/>
              <a:tabLst/>
              <a:defRPr/>
            </a:pPr>
            <a:r>
              <a:rPr kumimoji="1" lang="en-US" altLang="ja-JP" sz="1100" b="1" dirty="0">
                <a:solidFill>
                  <a:srgbClr val="FF0000"/>
                </a:solidFill>
                <a:latin typeface="BIZ UDゴシック" panose="020B0400000000000000" pitchFamily="49" charset="-128"/>
                <a:ea typeface="BIZ UDゴシック" panose="020B0400000000000000" pitchFamily="49" charset="-128"/>
              </a:rPr>
              <a:t>※</a:t>
            </a:r>
            <a:r>
              <a:rPr kumimoji="1" lang="ja-JP" altLang="en-US" sz="1100" b="1" dirty="0">
                <a:solidFill>
                  <a:srgbClr val="FF0000"/>
                </a:solidFill>
                <a:latin typeface="BIZ UDゴシック" panose="020B0400000000000000" pitchFamily="49" charset="-128"/>
                <a:ea typeface="BIZ UDゴシック" panose="020B0400000000000000" pitchFamily="49" charset="-128"/>
              </a:rPr>
              <a:t>引き落とし口座の残高確認をお願いします。</a:t>
            </a:r>
            <a:r>
              <a:rPr kumimoji="1" lang="ja-JP" altLang="en-US" sz="1100" dirty="0">
                <a:ln>
                  <a:noFill/>
                </a:ln>
                <a:solidFill>
                  <a:srgbClr val="FF0000"/>
                </a:solidFill>
                <a:latin typeface="BIZ UDゴシック" panose="020B0400000000000000" pitchFamily="49" charset="-128"/>
                <a:ea typeface="BIZ UDゴシック" panose="020B0400000000000000" pitchFamily="49" charset="-128"/>
              </a:rPr>
              <a:t>　</a:t>
            </a:r>
            <a:r>
              <a:rPr kumimoji="1" lang="ja-JP" altLang="en-US" sz="1100" dirty="0">
                <a:ln>
                  <a:noFill/>
                </a:ln>
                <a:solidFill>
                  <a:schemeClr val="tx1"/>
                </a:solidFill>
                <a:latin typeface="BIZ UDゴシック" panose="020B0400000000000000" pitchFamily="49" charset="-128"/>
                <a:ea typeface="BIZ UDゴシック" panose="020B0400000000000000" pitchFamily="49" charset="-128"/>
              </a:rPr>
              <a:t>　　　　　　</a:t>
            </a:r>
            <a:endParaRPr kumimoji="1" lang="en-US" altLang="ja-JP" sz="1100" dirty="0">
              <a:ln>
                <a:noFill/>
              </a:ln>
              <a:solidFill>
                <a:schemeClr val="tx1"/>
              </a:solidFill>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9A45A04D-B41F-D6EF-E015-603F7783BD0D}"/>
              </a:ext>
            </a:extLst>
          </p:cNvPr>
          <p:cNvSpPr/>
          <p:nvPr/>
        </p:nvSpPr>
        <p:spPr bwMode="auto">
          <a:xfrm>
            <a:off x="562504" y="9192507"/>
            <a:ext cx="3162152" cy="228705"/>
          </a:xfrm>
          <a:prstGeom prst="round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ja-JP" u="none" dirty="0">
                <a:effectLst/>
                <a:latin typeface="BIZ UDゴシック" panose="020B0400000000000000" pitchFamily="49" charset="-128"/>
                <a:ea typeface="BIZ UDゴシック" panose="020B0400000000000000" pitchFamily="49" charset="-128"/>
              </a:rPr>
              <a:t>令和</a:t>
            </a:r>
            <a:r>
              <a:rPr kumimoji="1" lang="ja-JP" altLang="en-US" u="none" dirty="0">
                <a:effectLst/>
                <a:latin typeface="BIZ UDゴシック" panose="020B0400000000000000" pitchFamily="49" charset="-128"/>
                <a:ea typeface="BIZ UDゴシック" panose="020B0400000000000000" pitchFamily="49" charset="-128"/>
              </a:rPr>
              <a:t>８</a:t>
            </a:r>
            <a:r>
              <a:rPr kumimoji="1" lang="ja-JP" altLang="ja-JP" u="none" dirty="0">
                <a:effectLst/>
                <a:latin typeface="BIZ UDゴシック" panose="020B0400000000000000" pitchFamily="49" charset="-128"/>
                <a:ea typeface="BIZ UDゴシック" panose="020B0400000000000000" pitchFamily="49" charset="-128"/>
              </a:rPr>
              <a:t>年</a:t>
            </a:r>
            <a:r>
              <a:rPr kumimoji="1" lang="ja-JP" altLang="en-US" u="none" dirty="0">
                <a:effectLst/>
                <a:latin typeface="BIZ UDゴシック" panose="020B0400000000000000" pitchFamily="49" charset="-128"/>
                <a:ea typeface="BIZ UDゴシック" panose="020B0400000000000000" pitchFamily="49" charset="-128"/>
              </a:rPr>
              <a:t>７月１０日</a:t>
            </a:r>
            <a:r>
              <a:rPr kumimoji="1" lang="ja-JP" altLang="ja-JP" u="none" dirty="0">
                <a:effectLst/>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金</a:t>
            </a:r>
            <a:r>
              <a:rPr kumimoji="1" lang="ja-JP" altLang="ja-JP" u="none" dirty="0">
                <a:effectLst/>
                <a:latin typeface="BIZ UDゴシック" panose="020B0400000000000000" pitchFamily="49" charset="-128"/>
                <a:ea typeface="BIZ UDゴシック" panose="020B0400000000000000" pitchFamily="49" charset="-128"/>
              </a:rPr>
              <a:t>）納期限のもの</a:t>
            </a:r>
            <a:r>
              <a:rPr kumimoji="1" lang="ja-JP" altLang="en-US" b="1" u="none" dirty="0">
                <a:effectLst/>
                <a:latin typeface="BIZ UDゴシック" panose="020B0400000000000000" pitchFamily="49" charset="-128"/>
                <a:ea typeface="BIZ UDゴシック" panose="020B0400000000000000" pitchFamily="49" charset="-128"/>
              </a:rPr>
              <a:t> </a:t>
            </a:r>
            <a:endParaRPr kumimoji="1" lang="en-US" altLang="ja-JP" b="1" dirty="0">
              <a:latin typeface="BIZ UDゴシック" panose="020B0400000000000000" pitchFamily="49" charset="-128"/>
              <a:ea typeface="BIZ UDゴシック" panose="020B0400000000000000" pitchFamily="49" charset="-128"/>
            </a:endParaRPr>
          </a:p>
        </p:txBody>
      </p:sp>
      <p:sp>
        <p:nvSpPr>
          <p:cNvPr id="6" name="テキスト ボックス 11">
            <a:extLst>
              <a:ext uri="{FF2B5EF4-FFF2-40B4-BE49-F238E27FC236}">
                <a16:creationId xmlns:a16="http://schemas.microsoft.com/office/drawing/2014/main" id="{5679BA58-1026-95B1-F8EF-55616F85B602}"/>
              </a:ext>
            </a:extLst>
          </p:cNvPr>
          <p:cNvSpPr txBox="1"/>
          <p:nvPr/>
        </p:nvSpPr>
        <p:spPr bwMode="auto">
          <a:xfrm>
            <a:off x="4230532" y="9460403"/>
            <a:ext cx="3397849" cy="103428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200"/>
              </a:lnSpc>
            </a:pP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◆固定資産税 　　　　　　２期</a:t>
            </a:r>
            <a:endParaRPr kumimoji="1" lang="en-US" altLang="ja-JP" dirty="0">
              <a:solidFill>
                <a:sysClr val="windowText" lastClr="000000"/>
              </a:solidFill>
              <a:latin typeface="BIZ UDゴシック" panose="020B0400000000000000" pitchFamily="49" charset="-128"/>
              <a:ea typeface="BIZ UDゴシック" panose="020B0400000000000000" pitchFamily="49" charset="-128"/>
            </a:endParaRPr>
          </a:p>
          <a:p>
            <a:pPr lvl="0">
              <a:lnSpc>
                <a:spcPts val="1200"/>
              </a:lnSpc>
            </a:pPr>
            <a:r>
              <a:rPr kumimoji="1" lang="ja-JP" altLang="en-US" b="0" u="none"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国民健康保険税　　　 　４期</a:t>
            </a:r>
            <a:endParaRPr kumimoji="1" lang="en-US" altLang="ja-JP" dirty="0">
              <a:solidFill>
                <a:sysClr val="windowText" lastClr="000000"/>
              </a:solidFill>
              <a:latin typeface="BIZ UDゴシック" panose="020B0400000000000000" pitchFamily="49" charset="-128"/>
              <a:ea typeface="BIZ UDゴシック" panose="020B0400000000000000" pitchFamily="49" charset="-128"/>
            </a:endParaRPr>
          </a:p>
          <a:p>
            <a:pPr lvl="0">
              <a:lnSpc>
                <a:spcPts val="1200"/>
              </a:lnSpc>
            </a:pPr>
            <a:r>
              <a:rPr kumimoji="1" lang="ja-JP" altLang="en-US" b="0" u="none"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介護保険料　　　　　 　４期</a:t>
            </a:r>
            <a:endParaRPr kumimoji="1" lang="en-US" altLang="ja-JP" b="0" u="none" dirty="0">
              <a:solidFill>
                <a:sysClr val="windowText" lastClr="000000"/>
              </a:solidFill>
              <a:latin typeface="BIZ UDゴシック" panose="020B0400000000000000" pitchFamily="49" charset="-128"/>
              <a:ea typeface="BIZ UDゴシック" panose="020B0400000000000000" pitchFamily="49" charset="-128"/>
            </a:endParaRPr>
          </a:p>
          <a:p>
            <a:pPr lvl="0">
              <a:lnSpc>
                <a:spcPts val="1200"/>
              </a:lnSpc>
            </a:pPr>
            <a:r>
              <a:rPr kumimoji="1" lang="ja-JP" altLang="en-US" b="0" u="none" dirty="0">
                <a:solidFill>
                  <a:sysClr val="windowText" lastClr="000000"/>
                </a:solidFill>
                <a:latin typeface="BIZ UDゴシック" panose="020B0400000000000000" pitchFamily="49" charset="-128"/>
                <a:ea typeface="BIZ UDゴシック" panose="020B0400000000000000" pitchFamily="49" charset="-128"/>
              </a:rPr>
              <a:t>◆後期高齢者医療保険料   １期</a:t>
            </a:r>
            <a:endParaRPr kumimoji="1" lang="en-US" altLang="ja-JP" b="0" u="none" dirty="0">
              <a:solidFill>
                <a:sysClr val="windowText" lastClr="000000"/>
              </a:solidFill>
              <a:latin typeface="BIZ UDゴシック" panose="020B0400000000000000" pitchFamily="49" charset="-128"/>
              <a:ea typeface="BIZ UDゴシック" panose="020B0400000000000000" pitchFamily="49" charset="-128"/>
            </a:endParaRPr>
          </a:p>
          <a:p>
            <a:pPr lvl="0">
              <a:lnSpc>
                <a:spcPts val="1200"/>
              </a:lnSpc>
            </a:pPr>
            <a:r>
              <a:rPr kumimoji="1" lang="ja-JP" altLang="en-US" b="0" u="none" dirty="0">
                <a:solidFill>
                  <a:sysClr val="windowText" lastClr="000000"/>
                </a:solidFill>
                <a:latin typeface="BIZ UDゴシック" panose="020B0400000000000000" pitchFamily="49" charset="-128"/>
                <a:ea typeface="BIZ UDゴシック" panose="020B0400000000000000" pitchFamily="49" charset="-128"/>
              </a:rPr>
              <a:t>◆市営住宅家賃等　　　 ７月分</a:t>
            </a:r>
            <a:endParaRPr kumimoji="1" lang="en-US" altLang="ja-JP" b="0" u="none" dirty="0">
              <a:solidFill>
                <a:sysClr val="windowText" lastClr="000000"/>
              </a:solidFill>
              <a:latin typeface="BIZ UDゴシック" panose="020B0400000000000000" pitchFamily="49" charset="-128"/>
              <a:ea typeface="BIZ UDゴシック" panose="020B0400000000000000" pitchFamily="49" charset="-128"/>
            </a:endParaRPr>
          </a:p>
          <a:p>
            <a:pPr>
              <a:lnSpc>
                <a:spcPts val="1200"/>
              </a:lnSpc>
            </a:pPr>
            <a:r>
              <a:rPr kumimoji="1" lang="ja-JP" altLang="en-US" b="0" u="none" dirty="0">
                <a:solidFill>
                  <a:sysClr val="windowText" lastClr="000000"/>
                </a:solidFill>
                <a:effectLst/>
                <a:latin typeface="BIZ UDゴシック" panose="020B0400000000000000" pitchFamily="49" charset="-128"/>
                <a:ea typeface="BIZ UDゴシック" panose="020B0400000000000000" pitchFamily="49" charset="-128"/>
              </a:rPr>
              <a:t>◆簡易水道使用料　 　  ７月分</a:t>
            </a:r>
            <a:r>
              <a:rPr kumimoji="1" lang="en-US" altLang="ja-JP" b="0" u="none" dirty="0">
                <a:solidFill>
                  <a:sysClr val="windowText" lastClr="000000"/>
                </a:solidFill>
                <a:effectLst/>
                <a:latin typeface="BIZ UDゴシック" panose="020B0400000000000000" pitchFamily="49" charset="-128"/>
                <a:ea typeface="BIZ UDゴシック" panose="020B0400000000000000" pitchFamily="49" charset="-128"/>
              </a:rPr>
              <a:t>(</a:t>
            </a:r>
            <a:r>
              <a:rPr kumimoji="1" lang="ja-JP" altLang="en-US" b="0" u="none" dirty="0">
                <a:solidFill>
                  <a:sysClr val="windowText" lastClr="000000"/>
                </a:solidFill>
                <a:effectLst/>
                <a:latin typeface="BIZ UDゴシック" panose="020B0400000000000000" pitchFamily="49" charset="-128"/>
                <a:ea typeface="BIZ UDゴシック" panose="020B0400000000000000" pitchFamily="49" charset="-128"/>
              </a:rPr>
              <a:t>６月使用分）</a:t>
            </a:r>
            <a:endParaRPr kumimoji="1" lang="en-US" altLang="ja-JP" b="0" u="none" dirty="0">
              <a:solidFill>
                <a:sysClr val="windowText" lastClr="000000"/>
              </a:solidFill>
              <a:effectLst/>
              <a:latin typeface="BIZ UDゴシック" panose="020B0400000000000000" pitchFamily="49" charset="-128"/>
              <a:ea typeface="BIZ UDゴシック" panose="020B0400000000000000" pitchFamily="49" charset="-128"/>
            </a:endParaRPr>
          </a:p>
          <a:p>
            <a:pPr>
              <a:lnSpc>
                <a:spcPts val="1200"/>
              </a:lnSpc>
            </a:pPr>
            <a:endParaRPr kumimoji="1" lang="en-US" altLang="ja-JP" b="0" u="none"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7AFE0EC5-19F4-A748-8B85-676B993C587D}"/>
              </a:ext>
            </a:extLst>
          </p:cNvPr>
          <p:cNvSpPr/>
          <p:nvPr/>
        </p:nvSpPr>
        <p:spPr>
          <a:xfrm>
            <a:off x="9205244" y="1925083"/>
            <a:ext cx="2964744" cy="341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tLang="ja-JP" sz="16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B2D90D7E-9875-9ED4-DD78-94C937FDC1C5}"/>
              </a:ext>
            </a:extLst>
          </p:cNvPr>
          <p:cNvCxnSpPr>
            <a:cxnSpLocks/>
          </p:cNvCxnSpPr>
          <p:nvPr/>
        </p:nvCxnSpPr>
        <p:spPr>
          <a:xfrm flipH="1" flipV="1">
            <a:off x="268780" y="8820523"/>
            <a:ext cx="7209548" cy="24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DD10456-8F1D-D2C4-F604-6356B5829711}"/>
              </a:ext>
            </a:extLst>
          </p:cNvPr>
          <p:cNvCxnSpPr>
            <a:cxnSpLocks/>
          </p:cNvCxnSpPr>
          <p:nvPr/>
        </p:nvCxnSpPr>
        <p:spPr>
          <a:xfrm flipH="1" flipV="1">
            <a:off x="277826" y="3831668"/>
            <a:ext cx="7209548" cy="24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E2A4E1C-E89F-461A-B9B1-F9446C4A0BD1}"/>
              </a:ext>
            </a:extLst>
          </p:cNvPr>
          <p:cNvCxnSpPr>
            <a:cxnSpLocks/>
          </p:cNvCxnSpPr>
          <p:nvPr/>
        </p:nvCxnSpPr>
        <p:spPr>
          <a:xfrm>
            <a:off x="1246239" y="326430"/>
            <a:ext cx="5235677" cy="0"/>
          </a:xfrm>
          <a:prstGeom prst="line">
            <a:avLst/>
          </a:prstGeom>
          <a:ln w="57150" cmpd="thickThi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6FC6EFD-D42A-C58A-E1EC-9749402B2C47}"/>
              </a:ext>
            </a:extLst>
          </p:cNvPr>
          <p:cNvCxnSpPr>
            <a:cxnSpLocks/>
          </p:cNvCxnSpPr>
          <p:nvPr/>
        </p:nvCxnSpPr>
        <p:spPr>
          <a:xfrm>
            <a:off x="1246239" y="700454"/>
            <a:ext cx="5235677" cy="0"/>
          </a:xfrm>
          <a:prstGeom prst="line">
            <a:avLst/>
          </a:prstGeom>
          <a:ln w="57150" cmpd="thinThick">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67BD0D0-5A10-3B73-F446-37E02289E298}"/>
              </a:ext>
            </a:extLst>
          </p:cNvPr>
          <p:cNvSpPr txBox="1"/>
          <p:nvPr/>
        </p:nvSpPr>
        <p:spPr>
          <a:xfrm>
            <a:off x="205324" y="6697265"/>
            <a:ext cx="7330602" cy="2139047"/>
          </a:xfrm>
          <a:prstGeom prst="rect">
            <a:avLst/>
          </a:prstGeom>
          <a:noFill/>
          <a:ln w="25400">
            <a:noFill/>
            <a:prstDash val="sysDot"/>
          </a:ln>
        </p:spPr>
        <p:txBody>
          <a:bodyPr wrap="square" rtlCol="0">
            <a:spAutoFit/>
          </a:bodyPr>
          <a:lstStyle/>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突然の介護にも戸惑わないよう、これから介護をするかもしれない方、受けるかもしれない方に向けた講演会を開催します。</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日　　時　７月１８日（土）午後２時から午後４時まで</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◆場</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所</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桜十字ホールやつしろ　市民ホール</a:t>
            </a:r>
            <a:endParaRPr lang="en-US" altLang="ja-JP"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◆内　　容　第１部　基調講演　「介護は突然やってくる。だからこそ</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“備え”が味方になる」</a:t>
            </a:r>
            <a:endParaRPr lang="en-US" altLang="ja-JP"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講　　師</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柴田祐治氏　社会福祉法人天龍会　小規模多機能なごみの広場管理者、</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主任介護支援専門員</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第２部　パネルトーク　役立つ情報「教えてちょうだい」タイム</a:t>
            </a:r>
            <a:endParaRPr lang="ja-JP"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また、講演会の前後には、会場受付周辺にて介護・福祉用具の展示や血管年齢測定・体力　　</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チェックなど、いろいろなブース展示を行います。ぜひご覧ください。</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（展示時間：午後０時３０分～午後４時３０分　</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ただし講演会中は休止します）</a:t>
            </a:r>
            <a:endPar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問合せ先　高齢者</a:t>
            </a:r>
            <a:r>
              <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rPr>
              <a:t>支援課　☎ ３３－４６８２</a:t>
            </a:r>
            <a:endParaRPr lang="ja-JP"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B380B5B7-A2AC-6069-B2DF-36353D9DFA5C}"/>
              </a:ext>
            </a:extLst>
          </p:cNvPr>
          <p:cNvCxnSpPr>
            <a:cxnSpLocks/>
          </p:cNvCxnSpPr>
          <p:nvPr/>
        </p:nvCxnSpPr>
        <p:spPr>
          <a:xfrm flipV="1">
            <a:off x="3918009" y="3902868"/>
            <a:ext cx="0" cy="2279862"/>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4933676-53A1-4C41-B70A-8EA746BFE7B5}"/>
              </a:ext>
            </a:extLst>
          </p:cNvPr>
          <p:cNvSpPr txBox="1"/>
          <p:nvPr/>
        </p:nvSpPr>
        <p:spPr>
          <a:xfrm>
            <a:off x="210463" y="6297415"/>
            <a:ext cx="7324062" cy="338554"/>
          </a:xfrm>
          <a:prstGeom prst="rect">
            <a:avLst/>
          </a:prstGeom>
          <a:noFill/>
          <a:ln>
            <a:noFill/>
          </a:ln>
        </p:spPr>
        <p:txBody>
          <a:bodyPr wrap="square" rtlCol="0">
            <a:spAutoFit/>
          </a:bodyPr>
          <a:lstStyle/>
          <a:p>
            <a:pPr algn="ctr"/>
            <a:r>
              <a:rPr kumimoji="1" lang="ja-JP" altLang="en-US" sz="1600" dirty="0">
                <a:latin typeface="BIZ UDゴシック" panose="020B0400000000000000" pitchFamily="49" charset="-128"/>
                <a:ea typeface="BIZ UDゴシック" panose="020B0400000000000000" pitchFamily="49" charset="-128"/>
              </a:rPr>
              <a:t>介護に関する講演会のご案内</a:t>
            </a:r>
            <a:endParaRPr kumimoji="1" lang="en-US" altLang="ja-JP" sz="1600" dirty="0">
              <a:latin typeface="BIZ UDゴシック" panose="020B0400000000000000" pitchFamily="49" charset="-128"/>
              <a:ea typeface="BIZ UDゴシック" panose="020B0400000000000000" pitchFamily="49" charset="-128"/>
            </a:endParaRPr>
          </a:p>
        </p:txBody>
      </p:sp>
      <p:cxnSp>
        <p:nvCxnSpPr>
          <p:cNvPr id="27" name="直線コネクタ 26">
            <a:extLst>
              <a:ext uri="{FF2B5EF4-FFF2-40B4-BE49-F238E27FC236}">
                <a16:creationId xmlns:a16="http://schemas.microsoft.com/office/drawing/2014/main" id="{751DD30C-BFB9-94CF-0D6D-D8BC740491B4}"/>
              </a:ext>
            </a:extLst>
          </p:cNvPr>
          <p:cNvCxnSpPr>
            <a:cxnSpLocks/>
          </p:cNvCxnSpPr>
          <p:nvPr/>
        </p:nvCxnSpPr>
        <p:spPr>
          <a:xfrm>
            <a:off x="2438604" y="6291477"/>
            <a:ext cx="2937183" cy="1"/>
          </a:xfrm>
          <a:prstGeom prst="line">
            <a:avLst/>
          </a:prstGeom>
          <a:ln w="57150" cmpd="thickThin">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9D4E3D-2554-A8C1-129A-7B7B1C1917F6}"/>
              </a:ext>
            </a:extLst>
          </p:cNvPr>
          <p:cNvCxnSpPr>
            <a:cxnSpLocks/>
          </p:cNvCxnSpPr>
          <p:nvPr/>
        </p:nvCxnSpPr>
        <p:spPr>
          <a:xfrm>
            <a:off x="864786" y="4392462"/>
            <a:ext cx="2360775" cy="0"/>
          </a:xfrm>
          <a:prstGeom prst="line">
            <a:avLst/>
          </a:prstGeom>
          <a:ln w="57150" cmpd="thinThick">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FF9CD62-30B0-ED78-7891-0DE3EA76A9B5}"/>
              </a:ext>
            </a:extLst>
          </p:cNvPr>
          <p:cNvSpPr txBox="1"/>
          <p:nvPr/>
        </p:nvSpPr>
        <p:spPr>
          <a:xfrm>
            <a:off x="4036713" y="3932359"/>
            <a:ext cx="3394214" cy="338554"/>
          </a:xfrm>
          <a:prstGeom prst="rect">
            <a:avLst/>
          </a:prstGeom>
          <a:noFill/>
          <a:ln>
            <a:noFill/>
          </a:ln>
        </p:spPr>
        <p:txBody>
          <a:bodyPr wrap="square" rtlCol="0">
            <a:spAutoFit/>
          </a:bodyPr>
          <a:lstStyle/>
          <a:p>
            <a:pPr algn="ctr"/>
            <a:r>
              <a:rPr kumimoji="1" lang="ja-JP" altLang="en-US" sz="1600" dirty="0">
                <a:solidFill>
                  <a:schemeClr val="accent2">
                    <a:lumMod val="50000"/>
                  </a:schemeClr>
                </a:solidFill>
                <a:latin typeface="BIZ UDゴシック" panose="020B0400000000000000" pitchFamily="49" charset="-128"/>
                <a:ea typeface="BIZ UDゴシック" panose="020B0400000000000000" pitchFamily="49" charset="-128"/>
              </a:rPr>
              <a:t>土壌の特別分析診断のご案内</a:t>
            </a:r>
            <a:endParaRPr kumimoji="1" lang="en-US" altLang="ja-JP" sz="1600" dirty="0">
              <a:solidFill>
                <a:schemeClr val="accent2">
                  <a:lumMod val="50000"/>
                </a:schemeClr>
              </a:solidFill>
              <a:latin typeface="BIZ UDゴシック" panose="020B0400000000000000" pitchFamily="49" charset="-128"/>
              <a:ea typeface="BIZ UDゴシック" panose="020B0400000000000000" pitchFamily="49" charset="-128"/>
            </a:endParaRPr>
          </a:p>
        </p:txBody>
      </p:sp>
      <p:cxnSp>
        <p:nvCxnSpPr>
          <p:cNvPr id="33" name="直線コネクタ 32">
            <a:extLst>
              <a:ext uri="{FF2B5EF4-FFF2-40B4-BE49-F238E27FC236}">
                <a16:creationId xmlns:a16="http://schemas.microsoft.com/office/drawing/2014/main" id="{84EBE113-EDCB-675B-EA7F-E8C13FD8144F}"/>
              </a:ext>
            </a:extLst>
          </p:cNvPr>
          <p:cNvCxnSpPr>
            <a:cxnSpLocks/>
          </p:cNvCxnSpPr>
          <p:nvPr/>
        </p:nvCxnSpPr>
        <p:spPr>
          <a:xfrm>
            <a:off x="4350774" y="3927273"/>
            <a:ext cx="2757949" cy="0"/>
          </a:xfrm>
          <a:prstGeom prst="line">
            <a:avLst/>
          </a:prstGeom>
          <a:ln w="57150" cmpd="thickThi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CB5BACC-76B2-884D-75EF-2E48F338CB6A}"/>
              </a:ext>
            </a:extLst>
          </p:cNvPr>
          <p:cNvCxnSpPr>
            <a:cxnSpLocks/>
          </p:cNvCxnSpPr>
          <p:nvPr/>
        </p:nvCxnSpPr>
        <p:spPr>
          <a:xfrm>
            <a:off x="4363455" y="4314547"/>
            <a:ext cx="2745268" cy="0"/>
          </a:xfrm>
          <a:prstGeom prst="line">
            <a:avLst/>
          </a:prstGeom>
          <a:ln w="57150" cmpd="thinThick">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5379C28-76E0-3542-46E8-CC409AF25E91}"/>
              </a:ext>
            </a:extLst>
          </p:cNvPr>
          <p:cNvCxnSpPr>
            <a:cxnSpLocks/>
          </p:cNvCxnSpPr>
          <p:nvPr/>
        </p:nvCxnSpPr>
        <p:spPr>
          <a:xfrm flipH="1">
            <a:off x="210462" y="6198040"/>
            <a:ext cx="7288108"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DA5F589A-E63B-D0DF-0780-54A61E6616AD}"/>
              </a:ext>
            </a:extLst>
          </p:cNvPr>
          <p:cNvSpPr txBox="1"/>
          <p:nvPr/>
        </p:nvSpPr>
        <p:spPr>
          <a:xfrm>
            <a:off x="210462" y="330864"/>
            <a:ext cx="7322307" cy="338554"/>
          </a:xfrm>
          <a:prstGeom prst="rect">
            <a:avLst/>
          </a:prstGeom>
          <a:noFill/>
          <a:ln>
            <a:noFill/>
          </a:ln>
        </p:spPr>
        <p:txBody>
          <a:bodyPr wrap="square" rtlCol="0">
            <a:spAutoFit/>
          </a:bodyPr>
          <a:lstStyle/>
          <a:p>
            <a:pPr algn="ctr"/>
            <a:r>
              <a:rPr kumimoji="1" lang="ja-JP" altLang="en-US" sz="1600" dirty="0">
                <a:solidFill>
                  <a:srgbClr val="00B0F0"/>
                </a:solidFill>
                <a:latin typeface="BIZ UDゴシック" panose="020B0400000000000000" pitchFamily="49" charset="-128"/>
                <a:ea typeface="BIZ UDゴシック" panose="020B0400000000000000" pitchFamily="49" charset="-128"/>
              </a:rPr>
              <a:t>練習の成果を発揮しました！　</a:t>
            </a:r>
            <a:r>
              <a:rPr kumimoji="1" lang="ja-JP" altLang="en-US" sz="1200" dirty="0">
                <a:solidFill>
                  <a:srgbClr val="00B0F0"/>
                </a:solidFill>
                <a:latin typeface="BIZ UDゴシック" panose="020B0400000000000000" pitchFamily="49" charset="-128"/>
                <a:ea typeface="BIZ UDゴシック" panose="020B0400000000000000" pitchFamily="49" charset="-128"/>
              </a:rPr>
              <a:t>～八代市消防ポンプ操法大会～</a:t>
            </a:r>
            <a:endParaRPr kumimoji="1" lang="en-US" altLang="ja-JP" sz="1200" dirty="0">
              <a:solidFill>
                <a:srgbClr val="00B0F0"/>
              </a:solidFill>
              <a:latin typeface="BIZ UDゴシック" panose="020B0400000000000000" pitchFamily="49" charset="-128"/>
              <a:ea typeface="BIZ UDゴシック" panose="020B0400000000000000" pitchFamily="49" charset="-128"/>
            </a:endParaRPr>
          </a:p>
        </p:txBody>
      </p:sp>
      <p:cxnSp>
        <p:nvCxnSpPr>
          <p:cNvPr id="51" name="直線コネクタ 50">
            <a:extLst>
              <a:ext uri="{FF2B5EF4-FFF2-40B4-BE49-F238E27FC236}">
                <a16:creationId xmlns:a16="http://schemas.microsoft.com/office/drawing/2014/main" id="{2A368261-2710-3B65-6627-968C5D6E551A}"/>
              </a:ext>
            </a:extLst>
          </p:cNvPr>
          <p:cNvCxnSpPr>
            <a:cxnSpLocks/>
          </p:cNvCxnSpPr>
          <p:nvPr/>
        </p:nvCxnSpPr>
        <p:spPr>
          <a:xfrm>
            <a:off x="871096" y="3906458"/>
            <a:ext cx="2363021" cy="0"/>
          </a:xfrm>
          <a:prstGeom prst="line">
            <a:avLst/>
          </a:prstGeom>
          <a:ln w="57150" cmpd="thickThin">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20DD2A4-D4AF-015C-BB91-F6B3327C6035}"/>
              </a:ext>
            </a:extLst>
          </p:cNvPr>
          <p:cNvCxnSpPr>
            <a:cxnSpLocks/>
          </p:cNvCxnSpPr>
          <p:nvPr/>
        </p:nvCxnSpPr>
        <p:spPr>
          <a:xfrm>
            <a:off x="2440858" y="6659357"/>
            <a:ext cx="2934929" cy="0"/>
          </a:xfrm>
          <a:prstGeom prst="line">
            <a:avLst/>
          </a:prstGeom>
          <a:ln w="57150" cmpd="thinThick">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A0CD9E6-7BA3-3B8D-0726-D31904BD6371}"/>
              </a:ext>
            </a:extLst>
          </p:cNvPr>
          <p:cNvSpPr txBox="1"/>
          <p:nvPr/>
        </p:nvSpPr>
        <p:spPr>
          <a:xfrm>
            <a:off x="217230" y="4405000"/>
            <a:ext cx="3700778" cy="1785104"/>
          </a:xfrm>
          <a:prstGeom prst="rect">
            <a:avLst/>
          </a:prstGeom>
          <a:noFill/>
          <a:ln>
            <a:noFill/>
          </a:ln>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　令和２年７月豪雨災害でお亡くなりになられた方々のご冥福をお祈りするとともに、広く市民の皆さんが豪雨災害を記憶にとどめ、後世に伝えていくため、一般献花を実施します。</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◆期　　日　７月３日（金）</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◆場　　所　八代市役所本庁１階ロビー９時～２０時</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坂本支所１階ホール　　　９時～１７時</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◆そ の 他　どなたでも献花できます。献花用のお花は </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市で準備します（持参可）。</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■問合せ先　秘書広報課　☎３４－１１６０</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7E9F5BB1-E606-ACEA-1A42-601D152C8D9F}"/>
              </a:ext>
            </a:extLst>
          </p:cNvPr>
          <p:cNvSpPr txBox="1"/>
          <p:nvPr/>
        </p:nvSpPr>
        <p:spPr>
          <a:xfrm>
            <a:off x="217230" y="3889942"/>
            <a:ext cx="3604917" cy="523220"/>
          </a:xfrm>
          <a:prstGeom prst="rect">
            <a:avLst/>
          </a:prstGeom>
          <a:noFill/>
        </p:spPr>
        <p:txBody>
          <a:bodyPr vert="horz" wrap="square" rtlCol="0" anchor="t">
            <a:spAutoFit/>
          </a:bodyPr>
          <a:lstStyle/>
          <a:p>
            <a:pPr algn="ct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令和２年７月豪雨災害</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八代市一般献花のご案内</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93C74F1-8CBB-CD3D-AACA-0BC3577E9B83}"/>
              </a:ext>
            </a:extLst>
          </p:cNvPr>
          <p:cNvSpPr txBox="1"/>
          <p:nvPr/>
        </p:nvSpPr>
        <p:spPr>
          <a:xfrm>
            <a:off x="200668" y="750504"/>
            <a:ext cx="7343999" cy="1277273"/>
          </a:xfrm>
          <a:prstGeom prst="rect">
            <a:avLst/>
          </a:prstGeom>
          <a:noFill/>
        </p:spPr>
        <p:txBody>
          <a:bodyPr wrap="square">
            <a:spAutoFit/>
          </a:bodyPr>
          <a:lstStyle/>
          <a:p>
            <a:r>
              <a:rPr kumimoji="1" lang="ja-JP" altLang="en-US" sz="1100" dirty="0">
                <a:latin typeface="BIZ UDゴシック" panose="020B0400000000000000" pitchFamily="49" charset="-128"/>
                <a:ea typeface="BIZ UDゴシック" panose="020B0400000000000000" pitchFamily="49" charset="-128"/>
              </a:rPr>
              <a:t>  ６月１４日（日）、エコエイトやつしろにおいて「第４８回八代市消防ポンプ操法大会」が開催され、八代市</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消防団各方面隊の代表がポンプ操法の技術を競いました。</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小型ポンプ操法の部に泉方面隊から第３分団（中西翔さん、永田尚也さん、大倉裕貴さん、寺川諒さん）が出場し、中西指揮者の指揮のもと、機敏な動きでポンプ操法を行いました。</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練習を通じて最速のタイムを記録するなど、短い期間での訓練の成果を十分に発揮され、１０隊中５位入賞と健闘されました。第３分団の選手の皆さんは、今回の経験を今後の消防団活動に生かしていきたいと話しておられました。</a:t>
            </a:r>
          </a:p>
        </p:txBody>
      </p:sp>
      <p:pic>
        <p:nvPicPr>
          <p:cNvPr id="10" name="図 9" descr="屋外, 道路, 人, 男 が含まれている画像">
            <a:extLst>
              <a:ext uri="{FF2B5EF4-FFF2-40B4-BE49-F238E27FC236}">
                <a16:creationId xmlns:a16="http://schemas.microsoft.com/office/drawing/2014/main" id="{9E89680C-6F83-24E4-0F06-1F5512FE3374}"/>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12195" t="10754" r="14019" b="6390"/>
          <a:stretch>
            <a:fillRect/>
          </a:stretch>
        </p:blipFill>
        <p:spPr>
          <a:xfrm>
            <a:off x="2675267" y="1991678"/>
            <a:ext cx="2361916" cy="1768167"/>
          </a:xfrm>
          <a:prstGeom prst="rect">
            <a:avLst/>
          </a:prstGeom>
        </p:spPr>
      </p:pic>
      <p:pic>
        <p:nvPicPr>
          <p:cNvPr id="14" name="図 13" descr="草, 人, 屋外, ポーズ が含まれている画像">
            <a:extLst>
              <a:ext uri="{FF2B5EF4-FFF2-40B4-BE49-F238E27FC236}">
                <a16:creationId xmlns:a16="http://schemas.microsoft.com/office/drawing/2014/main" id="{AF186002-8A68-34A2-05F0-CA13ADD74972}"/>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l="11618" t="1939" r="14201" b="131"/>
          <a:stretch>
            <a:fillRect/>
          </a:stretch>
        </p:blipFill>
        <p:spPr>
          <a:xfrm>
            <a:off x="5103132" y="2003155"/>
            <a:ext cx="2378773" cy="1768165"/>
          </a:xfrm>
          <a:prstGeom prst="rect">
            <a:avLst/>
          </a:prstGeom>
        </p:spPr>
      </p:pic>
      <p:sp>
        <p:nvSpPr>
          <p:cNvPr id="8" name="テキスト ボックス 7">
            <a:extLst>
              <a:ext uri="{FF2B5EF4-FFF2-40B4-BE49-F238E27FC236}">
                <a16:creationId xmlns:a16="http://schemas.microsoft.com/office/drawing/2014/main" id="{F3919D72-6BC8-1032-A810-A82F73504F4C}"/>
              </a:ext>
            </a:extLst>
          </p:cNvPr>
          <p:cNvSpPr txBox="1"/>
          <p:nvPr/>
        </p:nvSpPr>
        <p:spPr>
          <a:xfrm>
            <a:off x="3918009" y="4473635"/>
            <a:ext cx="3614759" cy="1615827"/>
          </a:xfrm>
          <a:prstGeom prst="rect">
            <a:avLst/>
          </a:prstGeom>
          <a:noFill/>
          <a:ln>
            <a:noFill/>
          </a:ln>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　八代市では、農業者対象に３検体まで無料の土壌分析診断を行っています。適切な肥培管理にご活用ください。</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◆土壌採取方法　泉支所産業建設課備え付けのチラシ</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又はお問い合わせ下さい。</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◆提出期間　　  令和９年３月３１日まで</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◆提 出 先　　　泉支所産業建設課</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■問合せ先　    農林水産政策課 農事研修センター</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　☎３０－１６７１</a:t>
            </a:r>
            <a:endParaRPr kumimoji="1" lang="en-US" altLang="ja-JP" sz="1100" dirty="0">
              <a:latin typeface="BIZ UDゴシック" panose="020B0400000000000000" pitchFamily="49" charset="-128"/>
              <a:ea typeface="BIZ UDゴシック" panose="020B0400000000000000" pitchFamily="49" charset="-128"/>
            </a:endParaRPr>
          </a:p>
        </p:txBody>
      </p:sp>
      <p:pic>
        <p:nvPicPr>
          <p:cNvPr id="13" name="図 12" descr="道路, 屋外, 民衆, グループ が含まれている画像">
            <a:extLst>
              <a:ext uri="{FF2B5EF4-FFF2-40B4-BE49-F238E27FC236}">
                <a16:creationId xmlns:a16="http://schemas.microsoft.com/office/drawing/2014/main" id="{CA9EDB77-3654-D7D9-6FBF-6F588110C38C}"/>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l="27132" t="31720" r="33482" b="23976"/>
          <a:stretch>
            <a:fillRect/>
          </a:stretch>
        </p:blipFill>
        <p:spPr>
          <a:xfrm>
            <a:off x="274489" y="2011922"/>
            <a:ext cx="2330817" cy="1747924"/>
          </a:xfrm>
          <a:prstGeom prst="rect">
            <a:avLst/>
          </a:prstGeom>
        </p:spPr>
      </p:pic>
    </p:spTree>
    <p:extLst>
      <p:ext uri="{BB962C8B-B14F-4D97-AF65-F5344CB8AC3E}">
        <p14:creationId xmlns:p14="http://schemas.microsoft.com/office/powerpoint/2010/main" val="27554481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cmpd="thickThin">
          <a:solidFill>
            <a:srgbClr val="FF0000"/>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kumimoji="1" sz="1050" dirty="0">
            <a:latin typeface="HG丸ｺﾞｼｯｸM-PRO" panose="020F0600000000000000" pitchFamily="50" charset="-128"/>
            <a:ea typeface="HG丸ｺﾞｼｯｸM-PRO" panose="020F0600000000000000" pitchFamily="50" charset="-128"/>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27969</TotalTime>
  <Words>1193</Words>
  <Application>Microsoft Office PowerPoint</Application>
  <PresentationFormat>ユーザー設定</PresentationFormat>
  <Paragraphs>168</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UDゴシック</vt:lpstr>
      <vt:lpstr>HGS行書体</vt:lpstr>
      <vt:lpstr>HG丸ｺﾞｼｯｸM-PRO</vt:lpstr>
      <vt:lpstr>HG正楷書体-PRO</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岩崎　和也</dc:creator>
  <cp:lastModifiedBy>内田　隆之</cp:lastModifiedBy>
  <cp:revision>444</cp:revision>
  <cp:lastPrinted>2026-06-16T06:16:48Z</cp:lastPrinted>
  <dcterms:created xsi:type="dcterms:W3CDTF">2023-10-02T02:27:42Z</dcterms:created>
  <dcterms:modified xsi:type="dcterms:W3CDTF">2026-06-17T00:37:35Z</dcterms:modified>
</cp:coreProperties>
</file>