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sldIdLst>
    <p:sldId id="256" r:id="rId2"/>
    <p:sldId id="257" r:id="rId3"/>
    <p:sldId id="258" r:id="rId4"/>
    <p:sldId id="259" r:id="rId5"/>
    <p:sldId id="260" r:id="rId6"/>
  </p:sldIdLst>
  <p:sldSz cx="7056438" cy="1026001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9" userDrawn="1">
          <p15:clr>
            <a:srgbClr val="A4A3A4"/>
          </p15:clr>
        </p15:guide>
        <p15:guide id="2" pos="295" userDrawn="1">
          <p15:clr>
            <a:srgbClr val="A4A3A4"/>
          </p15:clr>
        </p15:guide>
        <p15:guide id="3" pos="43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18" autoAdjust="0"/>
    <p:restoredTop sz="95833"/>
  </p:normalViewPr>
  <p:slideViewPr>
    <p:cSldViewPr snapToGrid="0">
      <p:cViewPr varScale="1">
        <p:scale>
          <a:sx n="74" d="100"/>
          <a:sy n="74" d="100"/>
        </p:scale>
        <p:origin x="2988" y="66"/>
      </p:cViewPr>
      <p:guideLst>
        <p:guide orient="horz" pos="3549"/>
        <p:guide pos="295"/>
        <p:guide pos="4309"/>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7832DCA-32BB-3D48-972E-C2D9728ED962}" type="datetimeFigureOut">
              <a:rPr kumimoji="1" lang="ja-JP" altLang="en-US" smtClean="0"/>
              <a:t>2026/6/5</a:t>
            </a:fld>
            <a:endParaRPr kumimoji="1" lang="ja-JP" altLang="en-US"/>
          </a:p>
        </p:txBody>
      </p:sp>
      <p:sp>
        <p:nvSpPr>
          <p:cNvPr id="4" name="スライド イメージ プレースホルダー 3"/>
          <p:cNvSpPr>
            <a:spLocks noGrp="1" noRot="1" noChangeAspect="1"/>
          </p:cNvSpPr>
          <p:nvPr>
            <p:ph type="sldImg" idx="2"/>
          </p:nvPr>
        </p:nvSpPr>
        <p:spPr>
          <a:xfrm>
            <a:off x="2224088" y="1233488"/>
            <a:ext cx="228758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77A3497-B68A-0045-B646-E1652B7AD45F}" type="slidenum">
              <a:rPr kumimoji="1" lang="ja-JP" altLang="en-US" smtClean="0"/>
              <a:t>‹#›</a:t>
            </a:fld>
            <a:endParaRPr kumimoji="1" lang="ja-JP" altLang="en-US"/>
          </a:p>
        </p:txBody>
      </p:sp>
    </p:spTree>
    <p:extLst>
      <p:ext uri="{BB962C8B-B14F-4D97-AF65-F5344CB8AC3E}">
        <p14:creationId xmlns:p14="http://schemas.microsoft.com/office/powerpoint/2010/main" val="23506175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7A3497-B68A-0045-B646-E1652B7AD45F}" type="slidenum">
              <a:rPr kumimoji="1" lang="ja-JP" altLang="en-US" smtClean="0"/>
              <a:t>1</a:t>
            </a:fld>
            <a:endParaRPr kumimoji="1" lang="ja-JP" altLang="en-US"/>
          </a:p>
        </p:txBody>
      </p:sp>
    </p:spTree>
    <p:extLst>
      <p:ext uri="{BB962C8B-B14F-4D97-AF65-F5344CB8AC3E}">
        <p14:creationId xmlns:p14="http://schemas.microsoft.com/office/powerpoint/2010/main" val="325872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7A3497-B68A-0045-B646-E1652B7AD45F}" type="slidenum">
              <a:rPr kumimoji="1" lang="ja-JP" altLang="en-US" smtClean="0"/>
              <a:t>2</a:t>
            </a:fld>
            <a:endParaRPr kumimoji="1" lang="ja-JP" altLang="en-US"/>
          </a:p>
        </p:txBody>
      </p:sp>
    </p:spTree>
    <p:extLst>
      <p:ext uri="{BB962C8B-B14F-4D97-AF65-F5344CB8AC3E}">
        <p14:creationId xmlns:p14="http://schemas.microsoft.com/office/powerpoint/2010/main" val="45516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7A3497-B68A-0045-B646-E1652B7AD45F}" type="slidenum">
              <a:rPr kumimoji="1" lang="ja-JP" altLang="en-US" smtClean="0"/>
              <a:t>3</a:t>
            </a:fld>
            <a:endParaRPr kumimoji="1" lang="ja-JP" altLang="en-US"/>
          </a:p>
        </p:txBody>
      </p:sp>
    </p:spTree>
    <p:extLst>
      <p:ext uri="{BB962C8B-B14F-4D97-AF65-F5344CB8AC3E}">
        <p14:creationId xmlns:p14="http://schemas.microsoft.com/office/powerpoint/2010/main" val="126489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29233" y="1679128"/>
            <a:ext cx="5997972" cy="3572005"/>
          </a:xfrm>
        </p:spPr>
        <p:txBody>
          <a:bodyPr anchor="b"/>
          <a:lstStyle>
            <a:lvl1pPr algn="ctr">
              <a:defRPr sz="4630"/>
            </a:lvl1pPr>
          </a:lstStyle>
          <a:p>
            <a:r>
              <a:rPr lang="ja-JP" altLang="en-US"/>
              <a:t>マスター タイトルの書式設定</a:t>
            </a:r>
            <a:endParaRPr lang="en-US" dirty="0"/>
          </a:p>
        </p:txBody>
      </p:sp>
      <p:sp>
        <p:nvSpPr>
          <p:cNvPr id="3" name="Subtitle 2"/>
          <p:cNvSpPr>
            <a:spLocks noGrp="1"/>
          </p:cNvSpPr>
          <p:nvPr>
            <p:ph type="subTitle" idx="1"/>
          </p:nvPr>
        </p:nvSpPr>
        <p:spPr>
          <a:xfrm>
            <a:off x="882055" y="5388883"/>
            <a:ext cx="5292329" cy="2477127"/>
          </a:xfrm>
        </p:spPr>
        <p:txBody>
          <a:bodyPr/>
          <a:lstStyle>
            <a:lvl1pPr marL="0" indent="0" algn="ctr">
              <a:buNone/>
              <a:defRPr sz="1852"/>
            </a:lvl1pPr>
            <a:lvl2pPr marL="352821" indent="0" algn="ctr">
              <a:buNone/>
              <a:defRPr sz="1543"/>
            </a:lvl2pPr>
            <a:lvl3pPr marL="705642" indent="0" algn="ctr">
              <a:buNone/>
              <a:defRPr sz="1389"/>
            </a:lvl3pPr>
            <a:lvl4pPr marL="1058464" indent="0" algn="ctr">
              <a:buNone/>
              <a:defRPr sz="1235"/>
            </a:lvl4pPr>
            <a:lvl5pPr marL="1411285" indent="0" algn="ctr">
              <a:buNone/>
              <a:defRPr sz="1235"/>
            </a:lvl5pPr>
            <a:lvl6pPr marL="1764106" indent="0" algn="ctr">
              <a:buNone/>
              <a:defRPr sz="1235"/>
            </a:lvl6pPr>
            <a:lvl7pPr marL="2116927" indent="0" algn="ctr">
              <a:buNone/>
              <a:defRPr sz="1235"/>
            </a:lvl7pPr>
            <a:lvl8pPr marL="2469749" indent="0" algn="ctr">
              <a:buNone/>
              <a:defRPr sz="1235"/>
            </a:lvl8pPr>
            <a:lvl9pPr marL="2822570" indent="0" algn="ctr">
              <a:buNone/>
              <a:defRPr sz="123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E719A4D-C3C3-4F16-96FC-BC57DFF2859E}" type="datetimeFigureOut">
              <a:rPr kumimoji="1" lang="ja-JP" altLang="en-US" smtClean="0"/>
              <a:t>2026/6/5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342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E719A4D-C3C3-4F16-96FC-BC57DFF2859E}" type="datetimeFigureOut">
              <a:rPr kumimoji="1" lang="ja-JP" altLang="en-US" smtClean="0"/>
              <a:t>2026/6/5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A3BBC-7E0D-4822-814F-059DDC9A4447}" type="slidenum">
              <a:rPr kumimoji="1" lang="ja-JP" altLang="en-US" smtClean="0"/>
              <a:t>‹#›</a:t>
            </a:fld>
            <a:endParaRPr kumimoji="1" lang="ja-JP" altLang="en-US"/>
          </a:p>
        </p:txBody>
      </p:sp>
    </p:spTree>
    <p:extLst>
      <p:ext uri="{BB962C8B-B14F-4D97-AF65-F5344CB8AC3E}">
        <p14:creationId xmlns:p14="http://schemas.microsoft.com/office/powerpoint/2010/main" val="10258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49764" y="546251"/>
            <a:ext cx="1521544" cy="869488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85130" y="546251"/>
            <a:ext cx="4476428" cy="86948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E719A4D-C3C3-4F16-96FC-BC57DFF2859E}" type="datetimeFigureOut">
              <a:rPr kumimoji="1" lang="ja-JP" altLang="en-US" smtClean="0"/>
              <a:t>2026/6/5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A3BBC-7E0D-4822-814F-059DDC9A4447}" type="slidenum">
              <a:rPr kumimoji="1" lang="ja-JP" altLang="en-US" smtClean="0"/>
              <a:t>‹#›</a:t>
            </a:fld>
            <a:endParaRPr kumimoji="1" lang="ja-JP" altLang="en-US"/>
          </a:p>
        </p:txBody>
      </p:sp>
    </p:spTree>
    <p:extLst>
      <p:ext uri="{BB962C8B-B14F-4D97-AF65-F5344CB8AC3E}">
        <p14:creationId xmlns:p14="http://schemas.microsoft.com/office/powerpoint/2010/main" val="1067538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719A4D-C3C3-4F16-96FC-BC57DFF2859E}" type="datetimeFigureOut">
              <a:rPr kumimoji="1" lang="ja-JP" altLang="en-US" smtClean="0"/>
              <a:t>2026/6/5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4983610" y="9509514"/>
            <a:ext cx="1587699" cy="546251"/>
          </a:xfrm>
          <a:prstGeom prst="rect">
            <a:avLst/>
          </a:prstGeom>
        </p:spPr>
        <p:txBody>
          <a:bodyPr/>
          <a:lstStyle/>
          <a:p>
            <a:fld id="{135A3BBC-7E0D-4822-814F-059DDC9A4447}" type="slidenum">
              <a:rPr kumimoji="1" lang="ja-JP" altLang="en-US" smtClean="0"/>
              <a:t>‹#›</a:t>
            </a:fld>
            <a:endParaRPr kumimoji="1" lang="ja-JP" altLang="en-US"/>
          </a:p>
        </p:txBody>
      </p:sp>
    </p:spTree>
    <p:extLst>
      <p:ext uri="{BB962C8B-B14F-4D97-AF65-F5344CB8AC3E}">
        <p14:creationId xmlns:p14="http://schemas.microsoft.com/office/powerpoint/2010/main" val="278251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E719A4D-C3C3-4F16-96FC-BC57DFF2859E}" type="datetimeFigureOut">
              <a:rPr kumimoji="1" lang="ja-JP" altLang="en-US" smtClean="0"/>
              <a:t>2026/6/5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A3BBC-7E0D-4822-814F-059DDC9A4447}" type="slidenum">
              <a:rPr kumimoji="1" lang="ja-JP" altLang="en-US" smtClean="0"/>
              <a:t>‹#›</a:t>
            </a:fld>
            <a:endParaRPr kumimoji="1" lang="ja-JP" altLang="en-US"/>
          </a:p>
        </p:txBody>
      </p:sp>
    </p:spTree>
    <p:extLst>
      <p:ext uri="{BB962C8B-B14F-4D97-AF65-F5344CB8AC3E}">
        <p14:creationId xmlns:p14="http://schemas.microsoft.com/office/powerpoint/2010/main" val="237092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81455" y="2557881"/>
            <a:ext cx="6086178" cy="4267880"/>
          </a:xfrm>
        </p:spPr>
        <p:txBody>
          <a:bodyPr anchor="b"/>
          <a:lstStyle>
            <a:lvl1pPr>
              <a:defRPr sz="463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1455" y="6866137"/>
            <a:ext cx="6086178" cy="2244377"/>
          </a:xfrm>
        </p:spPr>
        <p:txBody>
          <a:bodyPr/>
          <a:lstStyle>
            <a:lvl1pPr marL="0" indent="0">
              <a:buNone/>
              <a:defRPr sz="1852">
                <a:solidFill>
                  <a:schemeClr val="tx1"/>
                </a:solidFill>
              </a:defRPr>
            </a:lvl1pPr>
            <a:lvl2pPr marL="352821" indent="0">
              <a:buNone/>
              <a:defRPr sz="1543">
                <a:solidFill>
                  <a:schemeClr val="tx1">
                    <a:tint val="75000"/>
                  </a:schemeClr>
                </a:solidFill>
              </a:defRPr>
            </a:lvl2pPr>
            <a:lvl3pPr marL="705642" indent="0">
              <a:buNone/>
              <a:defRPr sz="1389">
                <a:solidFill>
                  <a:schemeClr val="tx1">
                    <a:tint val="75000"/>
                  </a:schemeClr>
                </a:solidFill>
              </a:defRPr>
            </a:lvl3pPr>
            <a:lvl4pPr marL="1058464" indent="0">
              <a:buNone/>
              <a:defRPr sz="1235">
                <a:solidFill>
                  <a:schemeClr val="tx1">
                    <a:tint val="75000"/>
                  </a:schemeClr>
                </a:solidFill>
              </a:defRPr>
            </a:lvl4pPr>
            <a:lvl5pPr marL="1411285" indent="0">
              <a:buNone/>
              <a:defRPr sz="1235">
                <a:solidFill>
                  <a:schemeClr val="tx1">
                    <a:tint val="75000"/>
                  </a:schemeClr>
                </a:solidFill>
              </a:defRPr>
            </a:lvl5pPr>
            <a:lvl6pPr marL="1764106" indent="0">
              <a:buNone/>
              <a:defRPr sz="1235">
                <a:solidFill>
                  <a:schemeClr val="tx1">
                    <a:tint val="75000"/>
                  </a:schemeClr>
                </a:solidFill>
              </a:defRPr>
            </a:lvl6pPr>
            <a:lvl7pPr marL="2116927" indent="0">
              <a:buNone/>
              <a:defRPr sz="1235">
                <a:solidFill>
                  <a:schemeClr val="tx1">
                    <a:tint val="75000"/>
                  </a:schemeClr>
                </a:solidFill>
              </a:defRPr>
            </a:lvl7pPr>
            <a:lvl8pPr marL="2469749" indent="0">
              <a:buNone/>
              <a:defRPr sz="1235">
                <a:solidFill>
                  <a:schemeClr val="tx1">
                    <a:tint val="75000"/>
                  </a:schemeClr>
                </a:solidFill>
              </a:defRPr>
            </a:lvl8pPr>
            <a:lvl9pPr marL="2822570" indent="0">
              <a:buNone/>
              <a:defRPr sz="1235">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E719A4D-C3C3-4F16-96FC-BC57DFF2859E}" type="datetimeFigureOut">
              <a:rPr kumimoji="1" lang="ja-JP" altLang="en-US" smtClean="0"/>
              <a:t>2026/6/5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A3BBC-7E0D-4822-814F-059DDC9A4447}" type="slidenum">
              <a:rPr kumimoji="1" lang="ja-JP" altLang="en-US" smtClean="0"/>
              <a:t>‹#›</a:t>
            </a:fld>
            <a:endParaRPr kumimoji="1" lang="ja-JP" altLang="en-US"/>
          </a:p>
        </p:txBody>
      </p:sp>
    </p:spTree>
    <p:extLst>
      <p:ext uri="{BB962C8B-B14F-4D97-AF65-F5344CB8AC3E}">
        <p14:creationId xmlns:p14="http://schemas.microsoft.com/office/powerpoint/2010/main" val="193505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85130" y="2731253"/>
            <a:ext cx="2998986" cy="65098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572322" y="2731253"/>
            <a:ext cx="2998986" cy="65098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E719A4D-C3C3-4F16-96FC-BC57DFF2859E}" type="datetimeFigureOut">
              <a:rPr kumimoji="1" lang="ja-JP" altLang="en-US" smtClean="0"/>
              <a:t>2026/6/5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A3BBC-7E0D-4822-814F-059DDC9A4447}" type="slidenum">
              <a:rPr kumimoji="1" lang="ja-JP" altLang="en-US" smtClean="0"/>
              <a:t>‹#›</a:t>
            </a:fld>
            <a:endParaRPr kumimoji="1" lang="ja-JP" altLang="en-US"/>
          </a:p>
        </p:txBody>
      </p:sp>
    </p:spTree>
    <p:extLst>
      <p:ext uri="{BB962C8B-B14F-4D97-AF65-F5344CB8AC3E}">
        <p14:creationId xmlns:p14="http://schemas.microsoft.com/office/powerpoint/2010/main" val="169797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86049" y="546253"/>
            <a:ext cx="6086178" cy="198312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86050" y="2515129"/>
            <a:ext cx="2985204" cy="1232626"/>
          </a:xfrm>
        </p:spPr>
        <p:txBody>
          <a:bodyPr anchor="b"/>
          <a:lstStyle>
            <a:lvl1pPr marL="0" indent="0">
              <a:buNone/>
              <a:defRPr sz="1852" b="1"/>
            </a:lvl1pPr>
            <a:lvl2pPr marL="352821" indent="0">
              <a:buNone/>
              <a:defRPr sz="1543" b="1"/>
            </a:lvl2pPr>
            <a:lvl3pPr marL="705642" indent="0">
              <a:buNone/>
              <a:defRPr sz="1389" b="1"/>
            </a:lvl3pPr>
            <a:lvl4pPr marL="1058464" indent="0">
              <a:buNone/>
              <a:defRPr sz="1235" b="1"/>
            </a:lvl4pPr>
            <a:lvl5pPr marL="1411285" indent="0">
              <a:buNone/>
              <a:defRPr sz="1235" b="1"/>
            </a:lvl5pPr>
            <a:lvl6pPr marL="1764106" indent="0">
              <a:buNone/>
              <a:defRPr sz="1235" b="1"/>
            </a:lvl6pPr>
            <a:lvl7pPr marL="2116927" indent="0">
              <a:buNone/>
              <a:defRPr sz="1235" b="1"/>
            </a:lvl7pPr>
            <a:lvl8pPr marL="2469749" indent="0">
              <a:buNone/>
              <a:defRPr sz="1235" b="1"/>
            </a:lvl8pPr>
            <a:lvl9pPr marL="2822570" indent="0">
              <a:buNone/>
              <a:defRPr sz="1235" b="1"/>
            </a:lvl9pPr>
          </a:lstStyle>
          <a:p>
            <a:pPr lvl="0"/>
            <a:r>
              <a:rPr lang="ja-JP" altLang="en-US"/>
              <a:t>マスター テキストの書式設定</a:t>
            </a:r>
          </a:p>
        </p:txBody>
      </p:sp>
      <p:sp>
        <p:nvSpPr>
          <p:cNvPr id="4" name="Content Placeholder 3"/>
          <p:cNvSpPr>
            <a:spLocks noGrp="1"/>
          </p:cNvSpPr>
          <p:nvPr>
            <p:ph sz="half" idx="2"/>
          </p:nvPr>
        </p:nvSpPr>
        <p:spPr>
          <a:xfrm>
            <a:off x="486050" y="3747755"/>
            <a:ext cx="2985204" cy="55123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572322" y="2515129"/>
            <a:ext cx="2999905" cy="1232626"/>
          </a:xfrm>
        </p:spPr>
        <p:txBody>
          <a:bodyPr anchor="b"/>
          <a:lstStyle>
            <a:lvl1pPr marL="0" indent="0">
              <a:buNone/>
              <a:defRPr sz="1852" b="1"/>
            </a:lvl1pPr>
            <a:lvl2pPr marL="352821" indent="0">
              <a:buNone/>
              <a:defRPr sz="1543" b="1"/>
            </a:lvl2pPr>
            <a:lvl3pPr marL="705642" indent="0">
              <a:buNone/>
              <a:defRPr sz="1389" b="1"/>
            </a:lvl3pPr>
            <a:lvl4pPr marL="1058464" indent="0">
              <a:buNone/>
              <a:defRPr sz="1235" b="1"/>
            </a:lvl4pPr>
            <a:lvl5pPr marL="1411285" indent="0">
              <a:buNone/>
              <a:defRPr sz="1235" b="1"/>
            </a:lvl5pPr>
            <a:lvl6pPr marL="1764106" indent="0">
              <a:buNone/>
              <a:defRPr sz="1235" b="1"/>
            </a:lvl6pPr>
            <a:lvl7pPr marL="2116927" indent="0">
              <a:buNone/>
              <a:defRPr sz="1235" b="1"/>
            </a:lvl7pPr>
            <a:lvl8pPr marL="2469749" indent="0">
              <a:buNone/>
              <a:defRPr sz="1235" b="1"/>
            </a:lvl8pPr>
            <a:lvl9pPr marL="2822570" indent="0">
              <a:buNone/>
              <a:defRPr sz="1235" b="1"/>
            </a:lvl9pPr>
          </a:lstStyle>
          <a:p>
            <a:pPr lvl="0"/>
            <a:r>
              <a:rPr lang="ja-JP" altLang="en-US"/>
              <a:t>マスター テキストの書式設定</a:t>
            </a:r>
          </a:p>
        </p:txBody>
      </p:sp>
      <p:sp>
        <p:nvSpPr>
          <p:cNvPr id="6" name="Content Placeholder 5"/>
          <p:cNvSpPr>
            <a:spLocks noGrp="1"/>
          </p:cNvSpPr>
          <p:nvPr>
            <p:ph sz="quarter" idx="4"/>
          </p:nvPr>
        </p:nvSpPr>
        <p:spPr>
          <a:xfrm>
            <a:off x="3572322" y="3747755"/>
            <a:ext cx="2999905" cy="55123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E719A4D-C3C3-4F16-96FC-BC57DFF2859E}" type="datetimeFigureOut">
              <a:rPr kumimoji="1" lang="ja-JP" altLang="en-US" smtClean="0"/>
              <a:t>2026/6/5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A3BBC-7E0D-4822-814F-059DDC9A4447}" type="slidenum">
              <a:rPr kumimoji="1" lang="ja-JP" altLang="en-US" smtClean="0"/>
              <a:t>‹#›</a:t>
            </a:fld>
            <a:endParaRPr kumimoji="1" lang="ja-JP" altLang="en-US"/>
          </a:p>
        </p:txBody>
      </p:sp>
    </p:spTree>
    <p:extLst>
      <p:ext uri="{BB962C8B-B14F-4D97-AF65-F5344CB8AC3E}">
        <p14:creationId xmlns:p14="http://schemas.microsoft.com/office/powerpoint/2010/main" val="2453375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E719A4D-C3C3-4F16-96FC-BC57DFF2859E}" type="datetimeFigureOut">
              <a:rPr kumimoji="1" lang="ja-JP" altLang="en-US" smtClean="0"/>
              <a:t>2026/6/5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A3BBC-7E0D-4822-814F-059DDC9A4447}" type="slidenum">
              <a:rPr kumimoji="1" lang="ja-JP" altLang="en-US" smtClean="0"/>
              <a:t>‹#›</a:t>
            </a:fld>
            <a:endParaRPr kumimoji="1" lang="ja-JP" altLang="en-US"/>
          </a:p>
        </p:txBody>
      </p:sp>
    </p:spTree>
    <p:extLst>
      <p:ext uri="{BB962C8B-B14F-4D97-AF65-F5344CB8AC3E}">
        <p14:creationId xmlns:p14="http://schemas.microsoft.com/office/powerpoint/2010/main" val="136130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19A4D-C3C3-4F16-96FC-BC57DFF2859E}" type="datetimeFigureOut">
              <a:rPr kumimoji="1" lang="ja-JP" altLang="en-US" smtClean="0"/>
              <a:t>2026/6/5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A3BBC-7E0D-4822-814F-059DDC9A4447}" type="slidenum">
              <a:rPr kumimoji="1" lang="ja-JP" altLang="en-US" smtClean="0"/>
              <a:t>‹#›</a:t>
            </a:fld>
            <a:endParaRPr kumimoji="1" lang="ja-JP" altLang="en-US"/>
          </a:p>
        </p:txBody>
      </p:sp>
    </p:spTree>
    <p:extLst>
      <p:ext uri="{BB962C8B-B14F-4D97-AF65-F5344CB8AC3E}">
        <p14:creationId xmlns:p14="http://schemas.microsoft.com/office/powerpoint/2010/main" val="366882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86049" y="684001"/>
            <a:ext cx="2275885" cy="2394003"/>
          </a:xfrm>
        </p:spPr>
        <p:txBody>
          <a:bodyPr anchor="b"/>
          <a:lstStyle>
            <a:lvl1pPr>
              <a:defRPr sz="2469"/>
            </a:lvl1pPr>
          </a:lstStyle>
          <a:p>
            <a:r>
              <a:rPr lang="ja-JP" altLang="en-US"/>
              <a:t>マスター タイトルの書式設定</a:t>
            </a:r>
            <a:endParaRPr lang="en-US" dirty="0"/>
          </a:p>
        </p:txBody>
      </p:sp>
      <p:sp>
        <p:nvSpPr>
          <p:cNvPr id="3" name="Content Placeholder 2"/>
          <p:cNvSpPr>
            <a:spLocks noGrp="1"/>
          </p:cNvSpPr>
          <p:nvPr>
            <p:ph idx="1"/>
          </p:nvPr>
        </p:nvSpPr>
        <p:spPr>
          <a:xfrm>
            <a:off x="2999905" y="1477254"/>
            <a:ext cx="3572322" cy="7291259"/>
          </a:xfrm>
        </p:spPr>
        <p:txBody>
          <a:bodyPr/>
          <a:lstStyle>
            <a:lvl1pPr>
              <a:defRPr sz="2469"/>
            </a:lvl1pPr>
            <a:lvl2pPr>
              <a:defRPr sz="2161"/>
            </a:lvl2pPr>
            <a:lvl3pPr>
              <a:defRPr sz="1852"/>
            </a:lvl3pPr>
            <a:lvl4pPr>
              <a:defRPr sz="1543"/>
            </a:lvl4pPr>
            <a:lvl5pPr>
              <a:defRPr sz="1543"/>
            </a:lvl5pPr>
            <a:lvl6pPr>
              <a:defRPr sz="1543"/>
            </a:lvl6pPr>
            <a:lvl7pPr>
              <a:defRPr sz="1543"/>
            </a:lvl7pPr>
            <a:lvl8pPr>
              <a:defRPr sz="1543"/>
            </a:lvl8pPr>
            <a:lvl9pPr>
              <a:defRPr sz="15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86049" y="3078004"/>
            <a:ext cx="2275885" cy="5702383"/>
          </a:xfrm>
        </p:spPr>
        <p:txBody>
          <a:bodyPr/>
          <a:lstStyle>
            <a:lvl1pPr marL="0" indent="0">
              <a:buNone/>
              <a:defRPr sz="1235"/>
            </a:lvl1pPr>
            <a:lvl2pPr marL="352821" indent="0">
              <a:buNone/>
              <a:defRPr sz="1080"/>
            </a:lvl2pPr>
            <a:lvl3pPr marL="705642" indent="0">
              <a:buNone/>
              <a:defRPr sz="926"/>
            </a:lvl3pPr>
            <a:lvl4pPr marL="1058464" indent="0">
              <a:buNone/>
              <a:defRPr sz="772"/>
            </a:lvl4pPr>
            <a:lvl5pPr marL="1411285" indent="0">
              <a:buNone/>
              <a:defRPr sz="772"/>
            </a:lvl5pPr>
            <a:lvl6pPr marL="1764106" indent="0">
              <a:buNone/>
              <a:defRPr sz="772"/>
            </a:lvl6pPr>
            <a:lvl7pPr marL="2116927" indent="0">
              <a:buNone/>
              <a:defRPr sz="772"/>
            </a:lvl7pPr>
            <a:lvl8pPr marL="2469749" indent="0">
              <a:buNone/>
              <a:defRPr sz="772"/>
            </a:lvl8pPr>
            <a:lvl9pPr marL="2822570" indent="0">
              <a:buNone/>
              <a:defRPr sz="77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E719A4D-C3C3-4F16-96FC-BC57DFF2859E}" type="datetimeFigureOut">
              <a:rPr kumimoji="1" lang="ja-JP" altLang="en-US" smtClean="0"/>
              <a:t>2026/6/5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A3BBC-7E0D-4822-814F-059DDC9A4447}" type="slidenum">
              <a:rPr kumimoji="1" lang="ja-JP" altLang="en-US" smtClean="0"/>
              <a:t>‹#›</a:t>
            </a:fld>
            <a:endParaRPr kumimoji="1" lang="ja-JP" altLang="en-US"/>
          </a:p>
        </p:txBody>
      </p:sp>
    </p:spTree>
    <p:extLst>
      <p:ext uri="{BB962C8B-B14F-4D97-AF65-F5344CB8AC3E}">
        <p14:creationId xmlns:p14="http://schemas.microsoft.com/office/powerpoint/2010/main" val="399806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86049" y="684001"/>
            <a:ext cx="2275885" cy="2394003"/>
          </a:xfrm>
        </p:spPr>
        <p:txBody>
          <a:bodyPr anchor="b"/>
          <a:lstStyle>
            <a:lvl1pPr>
              <a:defRPr sz="246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99905" y="1477254"/>
            <a:ext cx="3572322" cy="7291259"/>
          </a:xfrm>
        </p:spPr>
        <p:txBody>
          <a:bodyPr anchor="t"/>
          <a:lstStyle>
            <a:lvl1pPr marL="0" indent="0">
              <a:buNone/>
              <a:defRPr sz="2469"/>
            </a:lvl1pPr>
            <a:lvl2pPr marL="352821" indent="0">
              <a:buNone/>
              <a:defRPr sz="2161"/>
            </a:lvl2pPr>
            <a:lvl3pPr marL="705642" indent="0">
              <a:buNone/>
              <a:defRPr sz="1852"/>
            </a:lvl3pPr>
            <a:lvl4pPr marL="1058464" indent="0">
              <a:buNone/>
              <a:defRPr sz="1543"/>
            </a:lvl4pPr>
            <a:lvl5pPr marL="1411285" indent="0">
              <a:buNone/>
              <a:defRPr sz="1543"/>
            </a:lvl5pPr>
            <a:lvl6pPr marL="1764106" indent="0">
              <a:buNone/>
              <a:defRPr sz="1543"/>
            </a:lvl6pPr>
            <a:lvl7pPr marL="2116927" indent="0">
              <a:buNone/>
              <a:defRPr sz="1543"/>
            </a:lvl7pPr>
            <a:lvl8pPr marL="2469749" indent="0">
              <a:buNone/>
              <a:defRPr sz="1543"/>
            </a:lvl8pPr>
            <a:lvl9pPr marL="2822570" indent="0">
              <a:buNone/>
              <a:defRPr sz="1543"/>
            </a:lvl9pPr>
          </a:lstStyle>
          <a:p>
            <a:r>
              <a:rPr lang="ja-JP" altLang="en-US"/>
              <a:t>図を追加</a:t>
            </a:r>
            <a:endParaRPr lang="en-US" dirty="0"/>
          </a:p>
        </p:txBody>
      </p:sp>
      <p:sp>
        <p:nvSpPr>
          <p:cNvPr id="4" name="Text Placeholder 3"/>
          <p:cNvSpPr>
            <a:spLocks noGrp="1"/>
          </p:cNvSpPr>
          <p:nvPr>
            <p:ph type="body" sz="half" idx="2"/>
          </p:nvPr>
        </p:nvSpPr>
        <p:spPr>
          <a:xfrm>
            <a:off x="486049" y="3078004"/>
            <a:ext cx="2275885" cy="5702383"/>
          </a:xfrm>
        </p:spPr>
        <p:txBody>
          <a:bodyPr/>
          <a:lstStyle>
            <a:lvl1pPr marL="0" indent="0">
              <a:buNone/>
              <a:defRPr sz="1235"/>
            </a:lvl1pPr>
            <a:lvl2pPr marL="352821" indent="0">
              <a:buNone/>
              <a:defRPr sz="1080"/>
            </a:lvl2pPr>
            <a:lvl3pPr marL="705642" indent="0">
              <a:buNone/>
              <a:defRPr sz="926"/>
            </a:lvl3pPr>
            <a:lvl4pPr marL="1058464" indent="0">
              <a:buNone/>
              <a:defRPr sz="772"/>
            </a:lvl4pPr>
            <a:lvl5pPr marL="1411285" indent="0">
              <a:buNone/>
              <a:defRPr sz="772"/>
            </a:lvl5pPr>
            <a:lvl6pPr marL="1764106" indent="0">
              <a:buNone/>
              <a:defRPr sz="772"/>
            </a:lvl6pPr>
            <a:lvl7pPr marL="2116927" indent="0">
              <a:buNone/>
              <a:defRPr sz="772"/>
            </a:lvl7pPr>
            <a:lvl8pPr marL="2469749" indent="0">
              <a:buNone/>
              <a:defRPr sz="772"/>
            </a:lvl8pPr>
            <a:lvl9pPr marL="2822570" indent="0">
              <a:buNone/>
              <a:defRPr sz="77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E719A4D-C3C3-4F16-96FC-BC57DFF2859E}" type="datetimeFigureOut">
              <a:rPr kumimoji="1" lang="ja-JP" altLang="en-US" smtClean="0"/>
              <a:t>2026/6/5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A3BBC-7E0D-4822-814F-059DDC9A4447}" type="slidenum">
              <a:rPr kumimoji="1" lang="ja-JP" altLang="en-US" smtClean="0"/>
              <a:t>‹#›</a:t>
            </a:fld>
            <a:endParaRPr kumimoji="1" lang="ja-JP" altLang="en-US"/>
          </a:p>
        </p:txBody>
      </p:sp>
    </p:spTree>
    <p:extLst>
      <p:ext uri="{BB962C8B-B14F-4D97-AF65-F5344CB8AC3E}">
        <p14:creationId xmlns:p14="http://schemas.microsoft.com/office/powerpoint/2010/main" val="258407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5130" y="546253"/>
            <a:ext cx="6086178" cy="19831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85130" y="2731253"/>
            <a:ext cx="6086178" cy="65098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85130" y="9509514"/>
            <a:ext cx="1587699" cy="546251"/>
          </a:xfrm>
          <a:prstGeom prst="rect">
            <a:avLst/>
          </a:prstGeom>
        </p:spPr>
        <p:txBody>
          <a:bodyPr vert="horz" lIns="91440" tIns="45720" rIns="91440" bIns="45720" rtlCol="0" anchor="ctr"/>
          <a:lstStyle>
            <a:lvl1pPr algn="l">
              <a:defRPr sz="926">
                <a:solidFill>
                  <a:schemeClr val="tx1">
                    <a:tint val="75000"/>
                  </a:schemeClr>
                </a:solidFill>
              </a:defRPr>
            </a:lvl1pPr>
          </a:lstStyle>
          <a:p>
            <a:fld id="{8E719A4D-C3C3-4F16-96FC-BC57DFF2859E}" type="datetimeFigureOut">
              <a:rPr kumimoji="1" lang="ja-JP" altLang="en-US" smtClean="0"/>
              <a:t>2026/6/5</a:t>
            </a:fld>
            <a:endParaRPr kumimoji="1" lang="ja-JP" altLang="en-US"/>
          </a:p>
        </p:txBody>
      </p:sp>
      <p:sp>
        <p:nvSpPr>
          <p:cNvPr id="5" name="Footer Placeholder 4"/>
          <p:cNvSpPr>
            <a:spLocks noGrp="1"/>
          </p:cNvSpPr>
          <p:nvPr>
            <p:ph type="ftr" sz="quarter" idx="3"/>
          </p:nvPr>
        </p:nvSpPr>
        <p:spPr>
          <a:xfrm>
            <a:off x="2337445" y="9509514"/>
            <a:ext cx="2381548" cy="546251"/>
          </a:xfrm>
          <a:prstGeom prst="rect">
            <a:avLst/>
          </a:prstGeom>
        </p:spPr>
        <p:txBody>
          <a:bodyPr vert="horz" lIns="91440" tIns="45720" rIns="91440" bIns="45720" rtlCol="0" anchor="ctr"/>
          <a:lstStyle>
            <a:lvl1pPr algn="ctr">
              <a:defRPr sz="926">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983609" y="9509514"/>
            <a:ext cx="1587699" cy="546251"/>
          </a:xfrm>
          <a:prstGeom prst="rect">
            <a:avLst/>
          </a:prstGeom>
        </p:spPr>
        <p:txBody>
          <a:bodyPr vert="horz" lIns="91440" tIns="45720" rIns="91440" bIns="45720" rtlCol="0" anchor="ctr"/>
          <a:lstStyle>
            <a:lvl1pPr algn="r">
              <a:defRPr sz="926">
                <a:solidFill>
                  <a:schemeClr val="tx1">
                    <a:tint val="75000"/>
                  </a:schemeClr>
                </a:solidFill>
              </a:defRPr>
            </a:lvl1pPr>
          </a:lstStyle>
          <a:p>
            <a:fld id="{48F63A3B-78C7-47BE-AE5E-E10140E04643}" type="slidenum">
              <a:rPr lang="en-US" dirty="0"/>
              <a:t>‹#›</a:t>
            </a:fld>
            <a:endParaRPr lang="en-US" dirty="0"/>
          </a:p>
        </p:txBody>
      </p:sp>
      <p:sp>
        <p:nvSpPr>
          <p:cNvPr id="8" name="スライド番号プレースホルダ 5"/>
          <p:cNvSpPr txBox="1">
            <a:spLocks/>
          </p:cNvSpPr>
          <p:nvPr userDrawn="1"/>
        </p:nvSpPr>
        <p:spPr>
          <a:xfrm>
            <a:off x="6402183" y="9782640"/>
            <a:ext cx="752617" cy="515224"/>
          </a:xfrm>
          <a:prstGeom prst="rect">
            <a:avLst/>
          </a:prstGeom>
        </p:spPr>
        <p:txBody>
          <a:bodyPr lIns="0" tIns="47397" rIns="0" bIns="47397" anchor="b" anchorCtr="0"/>
          <a:lstStyle>
            <a:lvl1pPr>
              <a:defRPr/>
            </a:lvl1pPr>
          </a:lstStyle>
          <a:p>
            <a:pPr marL="0" marR="0" lvl="0" indent="0" algn="ctr" defTabSz="94794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lumMod val="50000"/>
                  </a:schemeClr>
                </a:solidFill>
                <a:effectLst/>
                <a:uLnTx/>
                <a:uFillTx/>
                <a:latin typeface="游ゴシック" panose="020B0400000000000000" pitchFamily="50" charset="-128"/>
                <a:ea typeface="游ゴシック" panose="020B0400000000000000" pitchFamily="50" charset="-128"/>
              </a:rPr>
              <a:t>・</a:t>
            </a:r>
            <a:fld id="{95405372-D611-4B37-B329-92554287F1C9}" type="slidenum">
              <a:rPr kumimoji="1" lang="en-US" altLang="ja-JP" sz="1400" b="1" i="0" u="none" strike="noStrike" kern="1200" cap="none" spc="0" normalizeH="0" baseline="0" noProof="0" smtClean="0">
                <a:ln>
                  <a:noFill/>
                </a:ln>
                <a:solidFill>
                  <a:schemeClr val="bg1">
                    <a:lumMod val="50000"/>
                  </a:schemeClr>
                </a:solidFill>
                <a:effectLst/>
                <a:uLnTx/>
                <a:uFillTx/>
                <a:latin typeface="游ゴシック" panose="020B0400000000000000" pitchFamily="50" charset="-128"/>
                <a:ea typeface="游ゴシック" panose="020B0400000000000000" pitchFamily="50" charset="-128"/>
              </a:rPr>
              <a:pPr marL="0" marR="0" lvl="0" indent="0" algn="ctr" defTabSz="947947" rtl="0" eaLnBrk="1" fontAlgn="auto" latinLnBrk="0" hangingPunct="1">
                <a:lnSpc>
                  <a:spcPct val="100000"/>
                </a:lnSpc>
                <a:spcBef>
                  <a:spcPts val="0"/>
                </a:spcBef>
                <a:spcAft>
                  <a:spcPts val="0"/>
                </a:spcAft>
                <a:buClrTx/>
                <a:buSzTx/>
                <a:buFontTx/>
                <a:buNone/>
                <a:tabLst/>
                <a:defRPr/>
              </a:pPr>
              <a:t>‹#›</a:t>
            </a:fld>
            <a:r>
              <a:rPr kumimoji="1" lang="ja-JP" altLang="en-US" sz="1400" b="1" i="0" u="none" strike="noStrike" kern="1200" cap="none" spc="0" normalizeH="0" baseline="0" noProof="0" dirty="0">
                <a:ln>
                  <a:noFill/>
                </a:ln>
                <a:solidFill>
                  <a:schemeClr val="bg1">
                    <a:lumMod val="50000"/>
                  </a:schemeClr>
                </a:solidFill>
                <a:effectLst/>
                <a:uLnTx/>
                <a:uFillTx/>
                <a:latin typeface="游ゴシック" panose="020B0400000000000000" pitchFamily="50" charset="-128"/>
                <a:ea typeface="游ゴシック" panose="020B0400000000000000" pitchFamily="50" charset="-128"/>
              </a:rPr>
              <a:t>・</a:t>
            </a:r>
            <a:endParaRPr kumimoji="1" lang="en-US" altLang="ja-JP" sz="1400" b="1" i="0" u="none" strike="noStrike" kern="1200" cap="none" spc="0" normalizeH="0" baseline="0" noProof="0" dirty="0">
              <a:ln>
                <a:noFill/>
              </a:ln>
              <a:solidFill>
                <a:schemeClr val="bg1">
                  <a:lumMod val="50000"/>
                </a:schemeClr>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64687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705642" rtl="0" eaLnBrk="1" latinLnBrk="0" hangingPunct="1">
        <a:lnSpc>
          <a:spcPct val="90000"/>
        </a:lnSpc>
        <a:spcBef>
          <a:spcPct val="0"/>
        </a:spcBef>
        <a:buNone/>
        <a:defRPr kumimoji="1" sz="3395" kern="1200">
          <a:solidFill>
            <a:schemeClr val="tx1"/>
          </a:solidFill>
          <a:latin typeface="+mj-lt"/>
          <a:ea typeface="+mj-ea"/>
          <a:cs typeface="+mj-cs"/>
        </a:defRPr>
      </a:lvl1pPr>
    </p:titleStyle>
    <p:bodyStyle>
      <a:lvl1pPr marL="176411" indent="-176411" algn="l" defTabSz="705642" rtl="0" eaLnBrk="1" latinLnBrk="0" hangingPunct="1">
        <a:lnSpc>
          <a:spcPct val="90000"/>
        </a:lnSpc>
        <a:spcBef>
          <a:spcPts val="772"/>
        </a:spcBef>
        <a:buFont typeface="Arial" panose="020B0604020202020204" pitchFamily="34" charset="0"/>
        <a:buChar char="•"/>
        <a:defRPr kumimoji="1" sz="2161" kern="1200">
          <a:solidFill>
            <a:schemeClr val="tx1"/>
          </a:solidFill>
          <a:latin typeface="+mn-lt"/>
          <a:ea typeface="+mn-ea"/>
          <a:cs typeface="+mn-cs"/>
        </a:defRPr>
      </a:lvl1pPr>
      <a:lvl2pPr marL="529232" indent="-176411" algn="l" defTabSz="705642" rtl="0" eaLnBrk="1" latinLnBrk="0" hangingPunct="1">
        <a:lnSpc>
          <a:spcPct val="90000"/>
        </a:lnSpc>
        <a:spcBef>
          <a:spcPts val="386"/>
        </a:spcBef>
        <a:buFont typeface="Arial" panose="020B0604020202020204" pitchFamily="34" charset="0"/>
        <a:buChar char="•"/>
        <a:defRPr kumimoji="1" sz="1852" kern="1200">
          <a:solidFill>
            <a:schemeClr val="tx1"/>
          </a:solidFill>
          <a:latin typeface="+mn-lt"/>
          <a:ea typeface="+mn-ea"/>
          <a:cs typeface="+mn-cs"/>
        </a:defRPr>
      </a:lvl2pPr>
      <a:lvl3pPr marL="882053" indent="-176411" algn="l" defTabSz="705642" rtl="0" eaLnBrk="1" latinLnBrk="0" hangingPunct="1">
        <a:lnSpc>
          <a:spcPct val="90000"/>
        </a:lnSpc>
        <a:spcBef>
          <a:spcPts val="386"/>
        </a:spcBef>
        <a:buFont typeface="Arial" panose="020B0604020202020204" pitchFamily="34" charset="0"/>
        <a:buChar char="•"/>
        <a:defRPr kumimoji="1" sz="1543" kern="1200">
          <a:solidFill>
            <a:schemeClr val="tx1"/>
          </a:solidFill>
          <a:latin typeface="+mn-lt"/>
          <a:ea typeface="+mn-ea"/>
          <a:cs typeface="+mn-cs"/>
        </a:defRPr>
      </a:lvl3pPr>
      <a:lvl4pPr marL="1234874" indent="-176411" algn="l" defTabSz="705642" rtl="0" eaLnBrk="1" latinLnBrk="0" hangingPunct="1">
        <a:lnSpc>
          <a:spcPct val="90000"/>
        </a:lnSpc>
        <a:spcBef>
          <a:spcPts val="386"/>
        </a:spcBef>
        <a:buFont typeface="Arial" panose="020B0604020202020204" pitchFamily="34" charset="0"/>
        <a:buChar char="•"/>
        <a:defRPr kumimoji="1" sz="1389" kern="1200">
          <a:solidFill>
            <a:schemeClr val="tx1"/>
          </a:solidFill>
          <a:latin typeface="+mn-lt"/>
          <a:ea typeface="+mn-ea"/>
          <a:cs typeface="+mn-cs"/>
        </a:defRPr>
      </a:lvl4pPr>
      <a:lvl5pPr marL="1587696" indent="-176411" algn="l" defTabSz="705642" rtl="0" eaLnBrk="1" latinLnBrk="0" hangingPunct="1">
        <a:lnSpc>
          <a:spcPct val="90000"/>
        </a:lnSpc>
        <a:spcBef>
          <a:spcPts val="386"/>
        </a:spcBef>
        <a:buFont typeface="Arial" panose="020B0604020202020204" pitchFamily="34" charset="0"/>
        <a:buChar char="•"/>
        <a:defRPr kumimoji="1" sz="1389" kern="1200">
          <a:solidFill>
            <a:schemeClr val="tx1"/>
          </a:solidFill>
          <a:latin typeface="+mn-lt"/>
          <a:ea typeface="+mn-ea"/>
          <a:cs typeface="+mn-cs"/>
        </a:defRPr>
      </a:lvl5pPr>
      <a:lvl6pPr marL="1940517" indent="-176411" algn="l" defTabSz="705642" rtl="0" eaLnBrk="1" latinLnBrk="0" hangingPunct="1">
        <a:lnSpc>
          <a:spcPct val="90000"/>
        </a:lnSpc>
        <a:spcBef>
          <a:spcPts val="386"/>
        </a:spcBef>
        <a:buFont typeface="Arial" panose="020B0604020202020204" pitchFamily="34" charset="0"/>
        <a:buChar char="•"/>
        <a:defRPr kumimoji="1" sz="1389" kern="1200">
          <a:solidFill>
            <a:schemeClr val="tx1"/>
          </a:solidFill>
          <a:latin typeface="+mn-lt"/>
          <a:ea typeface="+mn-ea"/>
          <a:cs typeface="+mn-cs"/>
        </a:defRPr>
      </a:lvl6pPr>
      <a:lvl7pPr marL="2293338" indent="-176411" algn="l" defTabSz="705642" rtl="0" eaLnBrk="1" latinLnBrk="0" hangingPunct="1">
        <a:lnSpc>
          <a:spcPct val="90000"/>
        </a:lnSpc>
        <a:spcBef>
          <a:spcPts val="386"/>
        </a:spcBef>
        <a:buFont typeface="Arial" panose="020B0604020202020204" pitchFamily="34" charset="0"/>
        <a:buChar char="•"/>
        <a:defRPr kumimoji="1" sz="1389" kern="1200">
          <a:solidFill>
            <a:schemeClr val="tx1"/>
          </a:solidFill>
          <a:latin typeface="+mn-lt"/>
          <a:ea typeface="+mn-ea"/>
          <a:cs typeface="+mn-cs"/>
        </a:defRPr>
      </a:lvl7pPr>
      <a:lvl8pPr marL="2646159" indent="-176411" algn="l" defTabSz="705642" rtl="0" eaLnBrk="1" latinLnBrk="0" hangingPunct="1">
        <a:lnSpc>
          <a:spcPct val="90000"/>
        </a:lnSpc>
        <a:spcBef>
          <a:spcPts val="386"/>
        </a:spcBef>
        <a:buFont typeface="Arial" panose="020B0604020202020204" pitchFamily="34" charset="0"/>
        <a:buChar char="•"/>
        <a:defRPr kumimoji="1" sz="1389" kern="1200">
          <a:solidFill>
            <a:schemeClr val="tx1"/>
          </a:solidFill>
          <a:latin typeface="+mn-lt"/>
          <a:ea typeface="+mn-ea"/>
          <a:cs typeface="+mn-cs"/>
        </a:defRPr>
      </a:lvl8pPr>
      <a:lvl9pPr marL="2998981" indent="-176411" algn="l" defTabSz="705642" rtl="0" eaLnBrk="1" latinLnBrk="0" hangingPunct="1">
        <a:lnSpc>
          <a:spcPct val="90000"/>
        </a:lnSpc>
        <a:spcBef>
          <a:spcPts val="386"/>
        </a:spcBef>
        <a:buFont typeface="Arial" panose="020B0604020202020204" pitchFamily="34" charset="0"/>
        <a:buChar char="•"/>
        <a:defRPr kumimoji="1" sz="1389" kern="1200">
          <a:solidFill>
            <a:schemeClr val="tx1"/>
          </a:solidFill>
          <a:latin typeface="+mn-lt"/>
          <a:ea typeface="+mn-ea"/>
          <a:cs typeface="+mn-cs"/>
        </a:defRPr>
      </a:lvl9pPr>
    </p:bodyStyle>
    <p:otherStyle>
      <a:defPPr>
        <a:defRPr lang="en-US"/>
      </a:defPPr>
      <a:lvl1pPr marL="0" algn="l" defTabSz="705642" rtl="0" eaLnBrk="1" latinLnBrk="0" hangingPunct="1">
        <a:defRPr kumimoji="1" sz="1389" kern="1200">
          <a:solidFill>
            <a:schemeClr val="tx1"/>
          </a:solidFill>
          <a:latin typeface="+mn-lt"/>
          <a:ea typeface="+mn-ea"/>
          <a:cs typeface="+mn-cs"/>
        </a:defRPr>
      </a:lvl1pPr>
      <a:lvl2pPr marL="352821" algn="l" defTabSz="705642" rtl="0" eaLnBrk="1" latinLnBrk="0" hangingPunct="1">
        <a:defRPr kumimoji="1" sz="1389" kern="1200">
          <a:solidFill>
            <a:schemeClr val="tx1"/>
          </a:solidFill>
          <a:latin typeface="+mn-lt"/>
          <a:ea typeface="+mn-ea"/>
          <a:cs typeface="+mn-cs"/>
        </a:defRPr>
      </a:lvl2pPr>
      <a:lvl3pPr marL="705642" algn="l" defTabSz="705642" rtl="0" eaLnBrk="1" latinLnBrk="0" hangingPunct="1">
        <a:defRPr kumimoji="1" sz="1389" kern="1200">
          <a:solidFill>
            <a:schemeClr val="tx1"/>
          </a:solidFill>
          <a:latin typeface="+mn-lt"/>
          <a:ea typeface="+mn-ea"/>
          <a:cs typeface="+mn-cs"/>
        </a:defRPr>
      </a:lvl3pPr>
      <a:lvl4pPr marL="1058464" algn="l" defTabSz="705642" rtl="0" eaLnBrk="1" latinLnBrk="0" hangingPunct="1">
        <a:defRPr kumimoji="1" sz="1389" kern="1200">
          <a:solidFill>
            <a:schemeClr val="tx1"/>
          </a:solidFill>
          <a:latin typeface="+mn-lt"/>
          <a:ea typeface="+mn-ea"/>
          <a:cs typeface="+mn-cs"/>
        </a:defRPr>
      </a:lvl4pPr>
      <a:lvl5pPr marL="1411285" algn="l" defTabSz="705642" rtl="0" eaLnBrk="1" latinLnBrk="0" hangingPunct="1">
        <a:defRPr kumimoji="1" sz="1389" kern="1200">
          <a:solidFill>
            <a:schemeClr val="tx1"/>
          </a:solidFill>
          <a:latin typeface="+mn-lt"/>
          <a:ea typeface="+mn-ea"/>
          <a:cs typeface="+mn-cs"/>
        </a:defRPr>
      </a:lvl5pPr>
      <a:lvl6pPr marL="1764106" algn="l" defTabSz="705642" rtl="0" eaLnBrk="1" latinLnBrk="0" hangingPunct="1">
        <a:defRPr kumimoji="1" sz="1389" kern="1200">
          <a:solidFill>
            <a:schemeClr val="tx1"/>
          </a:solidFill>
          <a:latin typeface="+mn-lt"/>
          <a:ea typeface="+mn-ea"/>
          <a:cs typeface="+mn-cs"/>
        </a:defRPr>
      </a:lvl6pPr>
      <a:lvl7pPr marL="2116927" algn="l" defTabSz="705642" rtl="0" eaLnBrk="1" latinLnBrk="0" hangingPunct="1">
        <a:defRPr kumimoji="1" sz="1389" kern="1200">
          <a:solidFill>
            <a:schemeClr val="tx1"/>
          </a:solidFill>
          <a:latin typeface="+mn-lt"/>
          <a:ea typeface="+mn-ea"/>
          <a:cs typeface="+mn-cs"/>
        </a:defRPr>
      </a:lvl7pPr>
      <a:lvl8pPr marL="2469749" algn="l" defTabSz="705642" rtl="0" eaLnBrk="1" latinLnBrk="0" hangingPunct="1">
        <a:defRPr kumimoji="1" sz="1389" kern="1200">
          <a:solidFill>
            <a:schemeClr val="tx1"/>
          </a:solidFill>
          <a:latin typeface="+mn-lt"/>
          <a:ea typeface="+mn-ea"/>
          <a:cs typeface="+mn-cs"/>
        </a:defRPr>
      </a:lvl8pPr>
      <a:lvl9pPr marL="2822570" algn="l" defTabSz="705642" rtl="0" eaLnBrk="1" latinLnBrk="0" hangingPunct="1">
        <a:defRPr kumimoji="1" sz="13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8312" y="282047"/>
            <a:ext cx="6372225" cy="900246"/>
          </a:xfrm>
          <a:prstGeom prst="rect">
            <a:avLst/>
          </a:prstGeom>
          <a:noFill/>
        </p:spPr>
        <p:txBody>
          <a:bodyPr wrap="square" rtlCol="0">
            <a:spAutoFit/>
          </a:bodyPr>
          <a:lstStyle/>
          <a:p>
            <a:pPr algn="ctr">
              <a:lnSpc>
                <a:spcPts val="2100"/>
              </a:lnSpc>
            </a:pPr>
            <a:r>
              <a:rPr lang="ja-JP" altLang="en-US" sz="1200" dirty="0">
                <a:latin typeface="Meiryo" panose="020B0604030504040204" pitchFamily="34" charset="-128"/>
                <a:ea typeface="Meiryo" panose="020B0604030504040204" pitchFamily="34" charset="-128"/>
              </a:rPr>
              <a:t>令和８年</a:t>
            </a:r>
            <a:r>
              <a:rPr lang="en-US" altLang="ja-JP" sz="1200" dirty="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日本遺産を盛り上げよう！</a:t>
            </a:r>
            <a:endParaRPr lang="en-US" altLang="ja-JP" sz="1200" dirty="0">
              <a:latin typeface="Meiryo" panose="020B0604030504040204" pitchFamily="34" charset="-128"/>
              <a:ea typeface="Meiryo" panose="020B0604030504040204" pitchFamily="34" charset="-128"/>
            </a:endParaRPr>
          </a:p>
          <a:p>
            <a:pPr algn="ctr">
              <a:lnSpc>
                <a:spcPts val="2100"/>
              </a:lnSpc>
            </a:pPr>
            <a:r>
              <a:rPr lang="ja-JP" altLang="en-US" b="1" dirty="0">
                <a:latin typeface="Meiryo" panose="020B0604030504040204" pitchFamily="34" charset="-128"/>
                <a:ea typeface="Meiryo" panose="020B0604030504040204" pitchFamily="34" charset="-128"/>
              </a:rPr>
              <a:t>石工の郷八代プロジェクト</a:t>
            </a:r>
            <a:r>
              <a:rPr lang="en-US" altLang="ja-JP" b="1" dirty="0">
                <a:latin typeface="Meiryo" panose="020B0604030504040204" pitchFamily="34" charset="-128"/>
                <a:ea typeface="Meiryo" panose="020B0604030504040204" pitchFamily="34" charset="-128"/>
              </a:rPr>
              <a:t>〈</a:t>
            </a:r>
            <a:r>
              <a:rPr lang="ja-JP" altLang="en-US" b="1" dirty="0">
                <a:latin typeface="Meiryo" panose="020B0604030504040204" pitchFamily="34" charset="-128"/>
                <a:ea typeface="Meiryo" panose="020B0604030504040204" pitchFamily="34" charset="-128"/>
              </a:rPr>
              <a:t>＃石プロ</a:t>
            </a:r>
            <a:r>
              <a:rPr lang="en-US" altLang="ja-JP" b="1" dirty="0">
                <a:latin typeface="Meiryo" panose="020B0604030504040204" pitchFamily="34" charset="-128"/>
                <a:ea typeface="Meiryo" panose="020B0604030504040204" pitchFamily="34" charset="-128"/>
              </a:rPr>
              <a:t>〉</a:t>
            </a:r>
            <a:endParaRPr lang="en-US" altLang="ja-JP" sz="1100" b="1" dirty="0">
              <a:latin typeface="Meiryo" panose="020B0604030504040204" pitchFamily="34" charset="-128"/>
              <a:ea typeface="Meiryo" panose="020B0604030504040204" pitchFamily="34" charset="-128"/>
            </a:endParaRPr>
          </a:p>
          <a:p>
            <a:pPr algn="ctr">
              <a:lnSpc>
                <a:spcPts val="2100"/>
              </a:lnSpc>
            </a:pPr>
            <a:r>
              <a:rPr lang="en-US" altLang="ja-JP" sz="1600" b="1" dirty="0">
                <a:latin typeface="Meiryo" panose="020B0604030504040204" pitchFamily="34" charset="-128"/>
                <a:ea typeface="Meiryo" panose="020B0604030504040204" pitchFamily="34" charset="-128"/>
              </a:rPr>
              <a:t>【</a:t>
            </a:r>
            <a:r>
              <a:rPr lang="ja-JP" altLang="en-US" sz="1600" b="1" dirty="0">
                <a:latin typeface="Meiryo" panose="020B0604030504040204" pitchFamily="34" charset="-128"/>
                <a:ea typeface="Meiryo" panose="020B0604030504040204" pitchFamily="34" charset="-128"/>
              </a:rPr>
              <a:t>実施要領</a:t>
            </a:r>
            <a:r>
              <a:rPr lang="en-US" altLang="ja-JP" sz="1600" b="1" dirty="0">
                <a:latin typeface="Meiryo" panose="020B0604030504040204" pitchFamily="34" charset="-128"/>
                <a:ea typeface="Meiryo" panose="020B0604030504040204" pitchFamily="34" charset="-128"/>
              </a:rPr>
              <a:t>】</a:t>
            </a:r>
            <a:endParaRPr lang="ja-JP" altLang="en-US" sz="1600" b="1" dirty="0">
              <a:latin typeface="Meiryo" panose="020B0604030504040204" pitchFamily="34" charset="-128"/>
              <a:ea typeface="Meiryo" panose="020B0604030504040204" pitchFamily="34" charset="-128"/>
            </a:endParaRPr>
          </a:p>
        </p:txBody>
      </p:sp>
      <p:sp>
        <p:nvSpPr>
          <p:cNvPr id="6" name="テキスト ボックス 5"/>
          <p:cNvSpPr txBox="1"/>
          <p:nvPr/>
        </p:nvSpPr>
        <p:spPr>
          <a:xfrm>
            <a:off x="1" y="1094950"/>
            <a:ext cx="3528219" cy="307777"/>
          </a:xfrm>
          <a:prstGeom prst="rect">
            <a:avLst/>
          </a:prstGeom>
          <a:noFill/>
        </p:spPr>
        <p:txBody>
          <a:bodyPr wrap="square" rtlCol="0">
            <a:spAutoFit/>
          </a:bodyPr>
          <a:lstStyle/>
          <a:p>
            <a:r>
              <a:rPr lang="ja-JP" altLang="en-US" sz="1400" b="1" dirty="0">
                <a:latin typeface="Meiryo" panose="020B0604030504040204" pitchFamily="34" charset="-128"/>
                <a:ea typeface="Meiryo" panose="020B0604030504040204" pitchFamily="34" charset="-128"/>
              </a:rPr>
              <a:t>１．事業名</a:t>
            </a:r>
          </a:p>
        </p:txBody>
      </p:sp>
      <p:sp>
        <p:nvSpPr>
          <p:cNvPr id="7" name="テキスト ボックス 6"/>
          <p:cNvSpPr txBox="1"/>
          <p:nvPr/>
        </p:nvSpPr>
        <p:spPr>
          <a:xfrm>
            <a:off x="467999" y="2212455"/>
            <a:ext cx="6386027" cy="2349361"/>
          </a:xfrm>
          <a:prstGeom prst="rect">
            <a:avLst/>
          </a:prstGeom>
          <a:noFill/>
        </p:spPr>
        <p:txBody>
          <a:bodyPr wrap="square" rtlCol="0">
            <a:spAutoFit/>
          </a:bodyPr>
          <a:lstStyle/>
          <a:p>
            <a:pPr>
              <a:lnSpc>
                <a:spcPts val="1600"/>
              </a:lnSpc>
            </a:pPr>
            <a:r>
              <a:rPr lang="ja-JP" altLang="en-US" sz="1200" dirty="0">
                <a:latin typeface="Meiryo" panose="020B0604030504040204" pitchFamily="34" charset="-128"/>
                <a:ea typeface="Meiryo" panose="020B0604030504040204" pitchFamily="34" charset="-128"/>
              </a:rPr>
              <a:t>　八代市日本遺産活用協議会（以下、「協議会」）では、令和</a:t>
            </a:r>
            <a:r>
              <a:rPr lang="en-US" altLang="ja-JP" sz="1200" dirty="0">
                <a:latin typeface="Meiryo" panose="020B0604030504040204" pitchFamily="34" charset="-128"/>
                <a:ea typeface="Meiryo" panose="020B0604030504040204" pitchFamily="34" charset="-128"/>
              </a:rPr>
              <a:t>2</a:t>
            </a:r>
            <a:r>
              <a:rPr lang="ja-JP" altLang="en-US" sz="1200" dirty="0">
                <a:latin typeface="Meiryo" panose="020B0604030504040204" pitchFamily="34" charset="-128"/>
                <a:ea typeface="Meiryo" panose="020B0604030504040204" pitchFamily="34" charset="-128"/>
              </a:rPr>
              <a:t>年</a:t>
            </a:r>
            <a:r>
              <a:rPr lang="en-US" altLang="ja-JP" sz="1200" dirty="0">
                <a:latin typeface="Meiryo" panose="020B0604030504040204" pitchFamily="34" charset="-128"/>
                <a:ea typeface="Meiryo" panose="020B0604030504040204" pitchFamily="34" charset="-128"/>
              </a:rPr>
              <a:t>6</a:t>
            </a:r>
            <a:r>
              <a:rPr lang="ja-JP" altLang="en-US" sz="1200" dirty="0">
                <a:latin typeface="Meiryo" panose="020B0604030504040204" pitchFamily="34" charset="-128"/>
                <a:ea typeface="Meiryo" panose="020B0604030504040204" pitchFamily="34" charset="-128"/>
              </a:rPr>
              <a:t>月に日本遺産に認定された「八代を創造（たがや）した石エたちの軌跡 ～石エの郷に息づく石造りのレガシー～」を活かし地域活性化に繋げる取組を実施していきたいと考えております。 本市の日本遺産のストーリーを活用し「石エの郷 八代」の魅力を発信する事業に取組んでいただく企業、団体、事業者、個人の方々を幅広く募集します。 　</a:t>
            </a:r>
            <a:endParaRPr lang="en-US" altLang="ja-JP" sz="1200" dirty="0">
              <a:latin typeface="Meiryo" panose="020B0604030504040204" pitchFamily="34" charset="-128"/>
              <a:ea typeface="Meiryo" panose="020B0604030504040204" pitchFamily="34" charset="-128"/>
            </a:endParaRPr>
          </a:p>
          <a:p>
            <a:pPr>
              <a:lnSpc>
                <a:spcPts val="1600"/>
              </a:lnSpc>
            </a:pPr>
            <a:r>
              <a:rPr lang="ja-JP" altLang="en-US" sz="1200" dirty="0">
                <a:latin typeface="Meiryo" panose="020B0604030504040204" pitchFamily="34" charset="-128"/>
                <a:ea typeface="Meiryo" panose="020B0604030504040204" pitchFamily="34" charset="-128"/>
              </a:rPr>
              <a:t>　石工の郷八代プロジェクトを通して、日頃から地域づくりに取り組んでおられる多様な企業や団体の皆様が、自ら企画を考え実行に移していただきやすいよう、開発費・事業費の一部を支援し、自発的な取り組みが起こりやすい場をつくっていきます。</a:t>
            </a:r>
            <a:endParaRPr lang="en-US" altLang="ja-JP" sz="1200" dirty="0">
              <a:latin typeface="Meiryo" panose="020B0604030504040204" pitchFamily="34" charset="-128"/>
              <a:ea typeface="Meiryo" panose="020B0604030504040204" pitchFamily="34" charset="-128"/>
            </a:endParaRPr>
          </a:p>
          <a:p>
            <a:pPr>
              <a:lnSpc>
                <a:spcPts val="1600"/>
              </a:lnSpc>
            </a:pPr>
            <a:endParaRPr lang="en-US" altLang="ja-JP" sz="1200" dirty="0">
              <a:latin typeface="Meiryo" panose="020B0604030504040204" pitchFamily="34" charset="-128"/>
              <a:ea typeface="Meiryo" panose="020B0604030504040204" pitchFamily="34" charset="-128"/>
            </a:endParaRPr>
          </a:p>
          <a:p>
            <a:pPr>
              <a:lnSpc>
                <a:spcPts val="1600"/>
              </a:lnSpc>
            </a:pPr>
            <a:r>
              <a:rPr lang="ja-JP" altLang="en-US" sz="1200" dirty="0">
                <a:latin typeface="Meiryo" panose="020B0604030504040204" pitchFamily="34" charset="-128"/>
                <a:ea typeface="Meiryo" panose="020B0604030504040204" pitchFamily="34" charset="-128"/>
              </a:rPr>
              <a:t>◆主催者：八代市日本遺産活用協議会</a:t>
            </a:r>
            <a:endParaRPr lang="en-US" altLang="ja-JP" sz="1200" dirty="0">
              <a:latin typeface="Meiryo" panose="020B0604030504040204" pitchFamily="34" charset="-128"/>
              <a:ea typeface="Meiryo" panose="020B0604030504040204" pitchFamily="34" charset="-128"/>
            </a:endParaRPr>
          </a:p>
          <a:p>
            <a:pPr>
              <a:lnSpc>
                <a:spcPts val="1600"/>
              </a:lnSpc>
            </a:pPr>
            <a:r>
              <a:rPr lang="ja-JP" altLang="en-US" sz="1200" dirty="0">
                <a:latin typeface="Meiryo" panose="020B0604030504040204" pitchFamily="34" charset="-128"/>
                <a:ea typeface="Meiryo" panose="020B0604030504040204" pitchFamily="34" charset="-128"/>
              </a:rPr>
              <a:t>◆事務局：八代市経済文化交流部文化振興課</a:t>
            </a:r>
          </a:p>
        </p:txBody>
      </p:sp>
      <p:sp>
        <p:nvSpPr>
          <p:cNvPr id="8" name="テキスト ボックス 7"/>
          <p:cNvSpPr txBox="1"/>
          <p:nvPr/>
        </p:nvSpPr>
        <p:spPr>
          <a:xfrm>
            <a:off x="0" y="4611125"/>
            <a:ext cx="3528219" cy="307777"/>
          </a:xfrm>
          <a:prstGeom prst="rect">
            <a:avLst/>
          </a:prstGeom>
          <a:noFill/>
        </p:spPr>
        <p:txBody>
          <a:bodyPr wrap="square" rtlCol="0">
            <a:spAutoFit/>
          </a:bodyPr>
          <a:lstStyle/>
          <a:p>
            <a:r>
              <a:rPr lang="ja-JP" altLang="en-US" sz="1400" b="1">
                <a:latin typeface="Meiryo" panose="020B0604030504040204" pitchFamily="34" charset="-128"/>
                <a:ea typeface="Meiryo" panose="020B0604030504040204" pitchFamily="34" charset="-128"/>
              </a:rPr>
              <a:t>３．実施</a:t>
            </a:r>
            <a:r>
              <a:rPr lang="ja-JP" altLang="en-US" sz="1400" b="1" dirty="0">
                <a:latin typeface="Meiryo" panose="020B0604030504040204" pitchFamily="34" charset="-128"/>
                <a:ea typeface="Meiryo" panose="020B0604030504040204" pitchFamily="34" charset="-128"/>
              </a:rPr>
              <a:t>期間</a:t>
            </a:r>
          </a:p>
        </p:txBody>
      </p:sp>
      <p:sp>
        <p:nvSpPr>
          <p:cNvPr id="10" name="テキスト ボックス 9"/>
          <p:cNvSpPr txBox="1"/>
          <p:nvPr/>
        </p:nvSpPr>
        <p:spPr>
          <a:xfrm>
            <a:off x="468000" y="4918902"/>
            <a:ext cx="6372538" cy="1015663"/>
          </a:xfrm>
          <a:prstGeom prst="rect">
            <a:avLst/>
          </a:prstGeom>
          <a:noFill/>
        </p:spPr>
        <p:txBody>
          <a:bodyPr wrap="square" rtlCol="0">
            <a:spAutoFit/>
          </a:bodyPr>
          <a:lstStyle/>
          <a:p>
            <a:r>
              <a:rPr lang="ja-JP" altLang="en-US" sz="1200" dirty="0">
                <a:latin typeface="Meiryo" panose="020B0604030504040204" pitchFamily="34" charset="-128"/>
                <a:ea typeface="Meiryo" panose="020B0604030504040204" pitchFamily="34" charset="-128"/>
              </a:rPr>
              <a:t>　実施要領・各種様式に基づき行いたい取り組みを記載した事業プランを提出をいただき、審査を経て採択された事業プランは、採択を受けた日から令和９年２月２</a:t>
            </a:r>
            <a:r>
              <a:rPr lang="en-US" altLang="ja-JP" sz="1200" dirty="0">
                <a:latin typeface="Meiryo" panose="020B0604030504040204" pitchFamily="34" charset="-128"/>
                <a:ea typeface="Meiryo" panose="020B0604030504040204" pitchFamily="34" charset="-128"/>
              </a:rPr>
              <a:t>8</a:t>
            </a:r>
            <a:r>
              <a:rPr lang="ja-JP" altLang="en-US" sz="1200" dirty="0">
                <a:latin typeface="Meiryo" panose="020B0604030504040204" pitchFamily="34" charset="-128"/>
                <a:ea typeface="Meiryo" panose="020B0604030504040204" pitchFamily="34" charset="-128"/>
              </a:rPr>
              <a:t>日までに事業を完了いただきます。</a:t>
            </a:r>
            <a:endParaRPr lang="en-US" altLang="ja-JP" sz="12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r>
              <a:rPr lang="ja-JP" altLang="en-US" sz="1200" b="1" dirty="0">
                <a:latin typeface="Meiryo" panose="020B0604030504040204" pitchFamily="34" charset="-128"/>
                <a:ea typeface="Meiryo" panose="020B0604030504040204" pitchFamily="34" charset="-128"/>
              </a:rPr>
              <a:t>■事業スケジュール■</a:t>
            </a:r>
          </a:p>
        </p:txBody>
      </p:sp>
      <p:sp>
        <p:nvSpPr>
          <p:cNvPr id="17" name="テキスト ボックス 16"/>
          <p:cNvSpPr txBox="1"/>
          <p:nvPr/>
        </p:nvSpPr>
        <p:spPr>
          <a:xfrm>
            <a:off x="468000" y="1385632"/>
            <a:ext cx="6120000" cy="509242"/>
          </a:xfrm>
          <a:prstGeom prst="rect">
            <a:avLst/>
          </a:prstGeom>
          <a:noFill/>
        </p:spPr>
        <p:txBody>
          <a:bodyPr wrap="square" rtlCol="0">
            <a:spAutoFit/>
          </a:bodyPr>
          <a:lstStyle/>
          <a:p>
            <a:pPr>
              <a:lnSpc>
                <a:spcPts val="1600"/>
              </a:lnSpc>
            </a:pPr>
            <a:r>
              <a:rPr lang="ja-JP" altLang="en-US" sz="1200" dirty="0">
                <a:latin typeface="Meiryo" panose="020B0604030504040204" pitchFamily="34" charset="-128"/>
                <a:ea typeface="Meiryo" panose="020B0604030504040204" pitchFamily="34" charset="-128"/>
              </a:rPr>
              <a:t>令和８年</a:t>
            </a:r>
            <a:r>
              <a:rPr lang="en-US" altLang="ja-JP" sz="1200" dirty="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日本遺産を盛り上げよう！</a:t>
            </a:r>
            <a:endParaRPr lang="en-US" altLang="ja-JP" sz="1200" dirty="0">
              <a:latin typeface="Meiryo" panose="020B0604030504040204" pitchFamily="34" charset="-128"/>
              <a:ea typeface="Meiryo" panose="020B0604030504040204" pitchFamily="34" charset="-128"/>
            </a:endParaRPr>
          </a:p>
          <a:p>
            <a:pPr>
              <a:lnSpc>
                <a:spcPts val="1600"/>
              </a:lnSpc>
            </a:pPr>
            <a:r>
              <a:rPr lang="ja-JP" altLang="en-US" sz="1600" dirty="0">
                <a:latin typeface="Meiryo" panose="020B0604030504040204" pitchFamily="34" charset="-128"/>
                <a:ea typeface="Meiryo" panose="020B0604030504040204" pitchFamily="34" charset="-128"/>
              </a:rPr>
              <a:t>石工の郷八代プロジェクト</a:t>
            </a:r>
            <a:r>
              <a:rPr lang="en-US" altLang="ja-JP" sz="1600" dirty="0">
                <a:latin typeface="Meiryo" panose="020B0604030504040204" pitchFamily="34" charset="-128"/>
                <a:ea typeface="Meiryo" panose="020B0604030504040204" pitchFamily="34" charset="-128"/>
              </a:rPr>
              <a:t>〈</a:t>
            </a:r>
            <a:r>
              <a:rPr lang="ja-JP" altLang="en-US" sz="1600" dirty="0">
                <a:latin typeface="Meiryo" panose="020B0604030504040204" pitchFamily="34" charset="-128"/>
                <a:ea typeface="Meiryo" panose="020B0604030504040204" pitchFamily="34" charset="-128"/>
              </a:rPr>
              <a:t>＃石プロ</a:t>
            </a:r>
            <a:r>
              <a:rPr lang="en-US" altLang="ja-JP" sz="1600" dirty="0">
                <a:latin typeface="Meiryo" panose="020B0604030504040204" pitchFamily="34" charset="-128"/>
                <a:ea typeface="Meiryo" panose="020B0604030504040204" pitchFamily="34" charset="-128"/>
              </a:rPr>
              <a:t>〉</a:t>
            </a:r>
            <a:endParaRPr lang="ja-JP" altLang="en-US" sz="1600" dirty="0">
              <a:latin typeface="Meiryo" panose="020B0604030504040204" pitchFamily="34" charset="-128"/>
              <a:ea typeface="Meiryo" panose="020B0604030504040204" pitchFamily="34" charset="-128"/>
            </a:endParaRPr>
          </a:p>
        </p:txBody>
      </p:sp>
      <p:sp>
        <p:nvSpPr>
          <p:cNvPr id="18" name="テキスト ボックス 17"/>
          <p:cNvSpPr txBox="1"/>
          <p:nvPr/>
        </p:nvSpPr>
        <p:spPr>
          <a:xfrm>
            <a:off x="0" y="1972006"/>
            <a:ext cx="3528219" cy="307777"/>
          </a:xfrm>
          <a:prstGeom prst="rect">
            <a:avLst/>
          </a:prstGeom>
          <a:noFill/>
        </p:spPr>
        <p:txBody>
          <a:bodyPr wrap="square" rtlCol="0">
            <a:spAutoFit/>
          </a:bodyPr>
          <a:lstStyle/>
          <a:p>
            <a:r>
              <a:rPr lang="ja-JP" altLang="en-US" sz="1400" b="1" dirty="0">
                <a:latin typeface="Meiryo" panose="020B0604030504040204" pitchFamily="34" charset="-128"/>
                <a:ea typeface="Meiryo" panose="020B0604030504040204" pitchFamily="34" charset="-128"/>
              </a:rPr>
              <a:t>２．趣旨</a:t>
            </a:r>
          </a:p>
        </p:txBody>
      </p:sp>
      <p:pic>
        <p:nvPicPr>
          <p:cNvPr id="5" name="図 4">
            <a:extLst>
              <a:ext uri="{FF2B5EF4-FFF2-40B4-BE49-F238E27FC236}">
                <a16:creationId xmlns:a16="http://schemas.microsoft.com/office/drawing/2014/main" id="{FC446C49-F01A-8047-9504-7F3691BEFC2E}"/>
              </a:ext>
            </a:extLst>
          </p:cNvPr>
          <p:cNvPicPr>
            <a:picLocks noChangeAspect="1"/>
          </p:cNvPicPr>
          <p:nvPr/>
        </p:nvPicPr>
        <p:blipFill>
          <a:blip r:embed="rId3"/>
          <a:stretch>
            <a:fillRect/>
          </a:stretch>
        </p:blipFill>
        <p:spPr>
          <a:xfrm>
            <a:off x="59634" y="10456"/>
            <a:ext cx="1893262" cy="294989"/>
          </a:xfrm>
          <a:prstGeom prst="rect">
            <a:avLst/>
          </a:prstGeom>
        </p:spPr>
      </p:pic>
      <p:grpSp>
        <p:nvGrpSpPr>
          <p:cNvPr id="9" name="Group 4">
            <a:extLst>
              <a:ext uri="{FF2B5EF4-FFF2-40B4-BE49-F238E27FC236}">
                <a16:creationId xmlns:a16="http://schemas.microsoft.com/office/drawing/2014/main" id="{F2B8C402-FCD4-18ED-98B0-EB9D6789D115}"/>
              </a:ext>
            </a:extLst>
          </p:cNvPr>
          <p:cNvGrpSpPr>
            <a:grpSpLocks noChangeAspect="1"/>
          </p:cNvGrpSpPr>
          <p:nvPr/>
        </p:nvGrpSpPr>
        <p:grpSpPr bwMode="auto">
          <a:xfrm>
            <a:off x="467999" y="5917222"/>
            <a:ext cx="6418263" cy="2435226"/>
            <a:chOff x="289" y="3722"/>
            <a:chExt cx="4043" cy="1534"/>
          </a:xfrm>
        </p:grpSpPr>
        <p:sp>
          <p:nvSpPr>
            <p:cNvPr id="12" name="Freeform 5">
              <a:extLst>
                <a:ext uri="{FF2B5EF4-FFF2-40B4-BE49-F238E27FC236}">
                  <a16:creationId xmlns:a16="http://schemas.microsoft.com/office/drawing/2014/main" id="{17646506-65E0-BBBB-6058-56E1AFDDA260}"/>
                </a:ext>
              </a:extLst>
            </p:cNvPr>
            <p:cNvSpPr>
              <a:spLocks/>
            </p:cNvSpPr>
            <p:nvPr/>
          </p:nvSpPr>
          <p:spPr bwMode="auto">
            <a:xfrm>
              <a:off x="295" y="3728"/>
              <a:ext cx="4030" cy="6"/>
            </a:xfrm>
            <a:custGeom>
              <a:avLst/>
              <a:gdLst>
                <a:gd name="T0" fmla="*/ 0 w 8146"/>
                <a:gd name="T1" fmla="*/ 0 h 12"/>
                <a:gd name="T2" fmla="*/ 0 w 8146"/>
                <a:gd name="T3" fmla="*/ 0 h 12"/>
                <a:gd name="T4" fmla="*/ 8146 w 8146"/>
                <a:gd name="T5" fmla="*/ 0 h 12"/>
                <a:gd name="T6" fmla="*/ 8146 w 8146"/>
                <a:gd name="T7" fmla="*/ 12 h 12"/>
                <a:gd name="T8" fmla="*/ 0 w 8146"/>
                <a:gd name="T9" fmla="*/ 12 h 12"/>
                <a:gd name="T10" fmla="*/ 0 w 8146"/>
                <a:gd name="T11" fmla="*/ 0 h 12"/>
              </a:gdLst>
              <a:ahLst/>
              <a:cxnLst>
                <a:cxn ang="0">
                  <a:pos x="T0" y="T1"/>
                </a:cxn>
                <a:cxn ang="0">
                  <a:pos x="T2" y="T3"/>
                </a:cxn>
                <a:cxn ang="0">
                  <a:pos x="T4" y="T5"/>
                </a:cxn>
                <a:cxn ang="0">
                  <a:pos x="T6" y="T7"/>
                </a:cxn>
                <a:cxn ang="0">
                  <a:pos x="T8" y="T9"/>
                </a:cxn>
                <a:cxn ang="0">
                  <a:pos x="T10" y="T11"/>
                </a:cxn>
              </a:cxnLst>
              <a:rect l="0" t="0" r="r" b="b"/>
              <a:pathLst>
                <a:path w="8146" h="12">
                  <a:moveTo>
                    <a:pt x="0" y="0"/>
                  </a:moveTo>
                  <a:lnTo>
                    <a:pt x="0" y="0"/>
                  </a:lnTo>
                  <a:lnTo>
                    <a:pt x="8146" y="0"/>
                  </a:lnTo>
                  <a:lnTo>
                    <a:pt x="8146" y="12"/>
                  </a:lnTo>
                  <a:lnTo>
                    <a:pt x="0" y="12"/>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6">
              <a:extLst>
                <a:ext uri="{FF2B5EF4-FFF2-40B4-BE49-F238E27FC236}">
                  <a16:creationId xmlns:a16="http://schemas.microsoft.com/office/drawing/2014/main" id="{50939D9A-E1D3-5C62-DEF2-14C476FDC758}"/>
                </a:ext>
              </a:extLst>
            </p:cNvPr>
            <p:cNvSpPr>
              <a:spLocks/>
            </p:cNvSpPr>
            <p:nvPr/>
          </p:nvSpPr>
          <p:spPr bwMode="auto">
            <a:xfrm>
              <a:off x="295" y="3728"/>
              <a:ext cx="6" cy="1522"/>
            </a:xfrm>
            <a:custGeom>
              <a:avLst/>
              <a:gdLst>
                <a:gd name="T0" fmla="*/ 0 w 13"/>
                <a:gd name="T1" fmla="*/ 0 h 3066"/>
                <a:gd name="T2" fmla="*/ 0 w 13"/>
                <a:gd name="T3" fmla="*/ 0 h 3066"/>
                <a:gd name="T4" fmla="*/ 13 w 13"/>
                <a:gd name="T5" fmla="*/ 0 h 3066"/>
                <a:gd name="T6" fmla="*/ 13 w 13"/>
                <a:gd name="T7" fmla="*/ 3066 h 3066"/>
                <a:gd name="T8" fmla="*/ 0 w 13"/>
                <a:gd name="T9" fmla="*/ 3066 h 3066"/>
                <a:gd name="T10" fmla="*/ 0 w 13"/>
                <a:gd name="T11" fmla="*/ 0 h 3066"/>
              </a:gdLst>
              <a:ahLst/>
              <a:cxnLst>
                <a:cxn ang="0">
                  <a:pos x="T0" y="T1"/>
                </a:cxn>
                <a:cxn ang="0">
                  <a:pos x="T2" y="T3"/>
                </a:cxn>
                <a:cxn ang="0">
                  <a:pos x="T4" y="T5"/>
                </a:cxn>
                <a:cxn ang="0">
                  <a:pos x="T6" y="T7"/>
                </a:cxn>
                <a:cxn ang="0">
                  <a:pos x="T8" y="T9"/>
                </a:cxn>
                <a:cxn ang="0">
                  <a:pos x="T10" y="T11"/>
                </a:cxn>
              </a:cxnLst>
              <a:rect l="0" t="0" r="r" b="b"/>
              <a:pathLst>
                <a:path w="13" h="3066">
                  <a:moveTo>
                    <a:pt x="0" y="0"/>
                  </a:moveTo>
                  <a:lnTo>
                    <a:pt x="0" y="0"/>
                  </a:lnTo>
                  <a:lnTo>
                    <a:pt x="13" y="0"/>
                  </a:lnTo>
                  <a:lnTo>
                    <a:pt x="13" y="3066"/>
                  </a:lnTo>
                  <a:lnTo>
                    <a:pt x="0" y="3066"/>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7">
              <a:extLst>
                <a:ext uri="{FF2B5EF4-FFF2-40B4-BE49-F238E27FC236}">
                  <a16:creationId xmlns:a16="http://schemas.microsoft.com/office/drawing/2014/main" id="{7236ECC8-45F8-403E-AC65-1D3824E6A2B3}"/>
                </a:ext>
              </a:extLst>
            </p:cNvPr>
            <p:cNvSpPr>
              <a:spLocks noEditPoints="1"/>
            </p:cNvSpPr>
            <p:nvPr/>
          </p:nvSpPr>
          <p:spPr bwMode="auto">
            <a:xfrm>
              <a:off x="447" y="3766"/>
              <a:ext cx="32" cy="53"/>
            </a:xfrm>
            <a:custGeom>
              <a:avLst/>
              <a:gdLst>
                <a:gd name="T0" fmla="*/ 62 w 64"/>
                <a:gd name="T1" fmla="*/ 14 h 108"/>
                <a:gd name="T2" fmla="*/ 62 w 64"/>
                <a:gd name="T3" fmla="*/ 14 h 108"/>
                <a:gd name="T4" fmla="*/ 53 w 64"/>
                <a:gd name="T5" fmla="*/ 18 h 108"/>
                <a:gd name="T6" fmla="*/ 36 w 64"/>
                <a:gd name="T7" fmla="*/ 8 h 108"/>
                <a:gd name="T8" fmla="*/ 9 w 64"/>
                <a:gd name="T9" fmla="*/ 55 h 108"/>
                <a:gd name="T10" fmla="*/ 36 w 64"/>
                <a:gd name="T11" fmla="*/ 40 h 108"/>
                <a:gd name="T12" fmla="*/ 57 w 64"/>
                <a:gd name="T13" fmla="*/ 50 h 108"/>
                <a:gd name="T14" fmla="*/ 64 w 64"/>
                <a:gd name="T15" fmla="*/ 72 h 108"/>
                <a:gd name="T16" fmla="*/ 54 w 64"/>
                <a:gd name="T17" fmla="*/ 100 h 108"/>
                <a:gd name="T18" fmla="*/ 33 w 64"/>
                <a:gd name="T19" fmla="*/ 108 h 108"/>
                <a:gd name="T20" fmla="*/ 8 w 64"/>
                <a:gd name="T21" fmla="*/ 95 h 108"/>
                <a:gd name="T22" fmla="*/ 0 w 64"/>
                <a:gd name="T23" fmla="*/ 59 h 108"/>
                <a:gd name="T24" fmla="*/ 11 w 64"/>
                <a:gd name="T25" fmla="*/ 12 h 108"/>
                <a:gd name="T26" fmla="*/ 37 w 64"/>
                <a:gd name="T27" fmla="*/ 0 h 108"/>
                <a:gd name="T28" fmla="*/ 62 w 64"/>
                <a:gd name="T29" fmla="*/ 14 h 108"/>
                <a:gd name="T30" fmla="*/ 62 w 64"/>
                <a:gd name="T31" fmla="*/ 14 h 108"/>
                <a:gd name="T32" fmla="*/ 9 w 64"/>
                <a:gd name="T33" fmla="*/ 65 h 108"/>
                <a:gd name="T34" fmla="*/ 9 w 64"/>
                <a:gd name="T35" fmla="*/ 65 h 108"/>
                <a:gd name="T36" fmla="*/ 17 w 64"/>
                <a:gd name="T37" fmla="*/ 93 h 108"/>
                <a:gd name="T38" fmla="*/ 33 w 64"/>
                <a:gd name="T39" fmla="*/ 100 h 108"/>
                <a:gd name="T40" fmla="*/ 50 w 64"/>
                <a:gd name="T41" fmla="*/ 92 h 108"/>
                <a:gd name="T42" fmla="*/ 55 w 64"/>
                <a:gd name="T43" fmla="*/ 73 h 108"/>
                <a:gd name="T44" fmla="*/ 48 w 64"/>
                <a:gd name="T45" fmla="*/ 53 h 108"/>
                <a:gd name="T46" fmla="*/ 34 w 64"/>
                <a:gd name="T47" fmla="*/ 48 h 108"/>
                <a:gd name="T48" fmla="*/ 9 w 64"/>
                <a:gd name="T49" fmla="*/ 65 h 108"/>
                <a:gd name="T50" fmla="*/ 9 w 64"/>
                <a:gd name="T51" fmla="*/ 6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08">
                  <a:moveTo>
                    <a:pt x="62" y="14"/>
                  </a:moveTo>
                  <a:lnTo>
                    <a:pt x="62" y="14"/>
                  </a:lnTo>
                  <a:lnTo>
                    <a:pt x="53" y="18"/>
                  </a:lnTo>
                  <a:cubicBezTo>
                    <a:pt x="50" y="11"/>
                    <a:pt x="44" y="8"/>
                    <a:pt x="36" y="8"/>
                  </a:cubicBezTo>
                  <a:cubicBezTo>
                    <a:pt x="19" y="8"/>
                    <a:pt x="9" y="24"/>
                    <a:pt x="9" y="55"/>
                  </a:cubicBezTo>
                  <a:cubicBezTo>
                    <a:pt x="16" y="45"/>
                    <a:pt x="25" y="40"/>
                    <a:pt x="36" y="40"/>
                  </a:cubicBezTo>
                  <a:cubicBezTo>
                    <a:pt x="45" y="40"/>
                    <a:pt x="52" y="43"/>
                    <a:pt x="57" y="50"/>
                  </a:cubicBezTo>
                  <a:cubicBezTo>
                    <a:pt x="62" y="56"/>
                    <a:pt x="64" y="63"/>
                    <a:pt x="64" y="72"/>
                  </a:cubicBezTo>
                  <a:cubicBezTo>
                    <a:pt x="64" y="84"/>
                    <a:pt x="61" y="93"/>
                    <a:pt x="54" y="100"/>
                  </a:cubicBezTo>
                  <a:cubicBezTo>
                    <a:pt x="49" y="105"/>
                    <a:pt x="42" y="108"/>
                    <a:pt x="33" y="108"/>
                  </a:cubicBezTo>
                  <a:cubicBezTo>
                    <a:pt x="22" y="108"/>
                    <a:pt x="14" y="104"/>
                    <a:pt x="8" y="95"/>
                  </a:cubicBezTo>
                  <a:cubicBezTo>
                    <a:pt x="2" y="86"/>
                    <a:pt x="0" y="74"/>
                    <a:pt x="0" y="59"/>
                  </a:cubicBezTo>
                  <a:cubicBezTo>
                    <a:pt x="0" y="38"/>
                    <a:pt x="3" y="22"/>
                    <a:pt x="11" y="12"/>
                  </a:cubicBezTo>
                  <a:cubicBezTo>
                    <a:pt x="17" y="4"/>
                    <a:pt x="26" y="0"/>
                    <a:pt x="37" y="0"/>
                  </a:cubicBezTo>
                  <a:cubicBezTo>
                    <a:pt x="48" y="0"/>
                    <a:pt x="57" y="4"/>
                    <a:pt x="62" y="14"/>
                  </a:cubicBezTo>
                  <a:lnTo>
                    <a:pt x="62" y="14"/>
                  </a:lnTo>
                  <a:close/>
                  <a:moveTo>
                    <a:pt x="9" y="65"/>
                  </a:moveTo>
                  <a:lnTo>
                    <a:pt x="9" y="65"/>
                  </a:lnTo>
                  <a:cubicBezTo>
                    <a:pt x="9" y="77"/>
                    <a:pt x="12" y="87"/>
                    <a:pt x="17" y="93"/>
                  </a:cubicBezTo>
                  <a:cubicBezTo>
                    <a:pt x="21" y="98"/>
                    <a:pt x="26" y="100"/>
                    <a:pt x="33" y="100"/>
                  </a:cubicBezTo>
                  <a:cubicBezTo>
                    <a:pt x="40" y="100"/>
                    <a:pt x="46" y="98"/>
                    <a:pt x="50" y="92"/>
                  </a:cubicBezTo>
                  <a:cubicBezTo>
                    <a:pt x="53" y="87"/>
                    <a:pt x="55" y="81"/>
                    <a:pt x="55" y="73"/>
                  </a:cubicBezTo>
                  <a:cubicBezTo>
                    <a:pt x="55" y="64"/>
                    <a:pt x="53" y="58"/>
                    <a:pt x="48" y="53"/>
                  </a:cubicBezTo>
                  <a:cubicBezTo>
                    <a:pt x="45" y="50"/>
                    <a:pt x="40" y="48"/>
                    <a:pt x="34" y="48"/>
                  </a:cubicBezTo>
                  <a:cubicBezTo>
                    <a:pt x="24" y="48"/>
                    <a:pt x="16" y="53"/>
                    <a:pt x="9" y="65"/>
                  </a:cubicBezTo>
                  <a:lnTo>
                    <a:pt x="9" y="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8">
              <a:extLst>
                <a:ext uri="{FF2B5EF4-FFF2-40B4-BE49-F238E27FC236}">
                  <a16:creationId xmlns:a16="http://schemas.microsoft.com/office/drawing/2014/main" id="{3FF31495-72B5-350A-292D-6C44271E0CDD}"/>
                </a:ext>
              </a:extLst>
            </p:cNvPr>
            <p:cNvSpPr>
              <a:spLocks noEditPoints="1"/>
            </p:cNvSpPr>
            <p:nvPr/>
          </p:nvSpPr>
          <p:spPr bwMode="auto">
            <a:xfrm>
              <a:off x="506" y="3764"/>
              <a:ext cx="48" cy="61"/>
            </a:xfrm>
            <a:custGeom>
              <a:avLst/>
              <a:gdLst>
                <a:gd name="T0" fmla="*/ 91 w 98"/>
                <a:gd name="T1" fmla="*/ 73 h 122"/>
                <a:gd name="T2" fmla="*/ 91 w 98"/>
                <a:gd name="T3" fmla="*/ 73 h 122"/>
                <a:gd name="T4" fmla="*/ 32 w 98"/>
                <a:gd name="T5" fmla="*/ 73 h 122"/>
                <a:gd name="T6" fmla="*/ 24 w 98"/>
                <a:gd name="T7" fmla="*/ 102 h 122"/>
                <a:gd name="T8" fmla="*/ 9 w 98"/>
                <a:gd name="T9" fmla="*/ 121 h 122"/>
                <a:gd name="T10" fmla="*/ 7 w 98"/>
                <a:gd name="T11" fmla="*/ 122 h 122"/>
                <a:gd name="T12" fmla="*/ 5 w 98"/>
                <a:gd name="T13" fmla="*/ 121 h 122"/>
                <a:gd name="T14" fmla="*/ 0 w 98"/>
                <a:gd name="T15" fmla="*/ 119 h 122"/>
                <a:gd name="T16" fmla="*/ 23 w 98"/>
                <a:gd name="T17" fmla="*/ 84 h 122"/>
                <a:gd name="T18" fmla="*/ 27 w 98"/>
                <a:gd name="T19" fmla="*/ 36 h 122"/>
                <a:gd name="T20" fmla="*/ 27 w 98"/>
                <a:gd name="T21" fmla="*/ 20 h 122"/>
                <a:gd name="T22" fmla="*/ 27 w 98"/>
                <a:gd name="T23" fmla="*/ 1 h 122"/>
                <a:gd name="T24" fmla="*/ 28 w 98"/>
                <a:gd name="T25" fmla="*/ 0 h 122"/>
                <a:gd name="T26" fmla="*/ 47 w 98"/>
                <a:gd name="T27" fmla="*/ 0 h 122"/>
                <a:gd name="T28" fmla="*/ 78 w 98"/>
                <a:gd name="T29" fmla="*/ 0 h 122"/>
                <a:gd name="T30" fmla="*/ 97 w 98"/>
                <a:gd name="T31" fmla="*/ 0 h 122"/>
                <a:gd name="T32" fmla="*/ 98 w 98"/>
                <a:gd name="T33" fmla="*/ 1 h 122"/>
                <a:gd name="T34" fmla="*/ 98 w 98"/>
                <a:gd name="T35" fmla="*/ 20 h 122"/>
                <a:gd name="T36" fmla="*/ 98 w 98"/>
                <a:gd name="T37" fmla="*/ 87 h 122"/>
                <a:gd name="T38" fmla="*/ 98 w 98"/>
                <a:gd name="T39" fmla="*/ 108 h 122"/>
                <a:gd name="T40" fmla="*/ 94 w 98"/>
                <a:gd name="T41" fmla="*/ 118 h 122"/>
                <a:gd name="T42" fmla="*/ 80 w 98"/>
                <a:gd name="T43" fmla="*/ 121 h 122"/>
                <a:gd name="T44" fmla="*/ 74 w 98"/>
                <a:gd name="T45" fmla="*/ 121 h 122"/>
                <a:gd name="T46" fmla="*/ 72 w 98"/>
                <a:gd name="T47" fmla="*/ 121 h 122"/>
                <a:gd name="T48" fmla="*/ 71 w 98"/>
                <a:gd name="T49" fmla="*/ 119 h 122"/>
                <a:gd name="T50" fmla="*/ 69 w 98"/>
                <a:gd name="T51" fmla="*/ 113 h 122"/>
                <a:gd name="T52" fmla="*/ 84 w 98"/>
                <a:gd name="T53" fmla="*/ 114 h 122"/>
                <a:gd name="T54" fmla="*/ 91 w 98"/>
                <a:gd name="T55" fmla="*/ 107 h 122"/>
                <a:gd name="T56" fmla="*/ 91 w 98"/>
                <a:gd name="T57" fmla="*/ 73 h 122"/>
                <a:gd name="T58" fmla="*/ 91 w 98"/>
                <a:gd name="T59" fmla="*/ 67 h 122"/>
                <a:gd name="T60" fmla="*/ 91 w 98"/>
                <a:gd name="T61" fmla="*/ 67 h 122"/>
                <a:gd name="T62" fmla="*/ 91 w 98"/>
                <a:gd name="T63" fmla="*/ 39 h 122"/>
                <a:gd name="T64" fmla="*/ 34 w 98"/>
                <a:gd name="T65" fmla="*/ 39 h 122"/>
                <a:gd name="T66" fmla="*/ 33 w 98"/>
                <a:gd name="T67" fmla="*/ 67 h 122"/>
                <a:gd name="T68" fmla="*/ 91 w 98"/>
                <a:gd name="T69" fmla="*/ 67 h 122"/>
                <a:gd name="T70" fmla="*/ 91 w 98"/>
                <a:gd name="T71" fmla="*/ 33 h 122"/>
                <a:gd name="T72" fmla="*/ 91 w 98"/>
                <a:gd name="T73" fmla="*/ 33 h 122"/>
                <a:gd name="T74" fmla="*/ 91 w 98"/>
                <a:gd name="T75" fmla="*/ 7 h 122"/>
                <a:gd name="T76" fmla="*/ 34 w 98"/>
                <a:gd name="T77" fmla="*/ 7 h 122"/>
                <a:gd name="T78" fmla="*/ 34 w 98"/>
                <a:gd name="T79" fmla="*/ 33 h 122"/>
                <a:gd name="T80" fmla="*/ 91 w 98"/>
                <a:gd name="T81"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122">
                  <a:moveTo>
                    <a:pt x="91" y="73"/>
                  </a:moveTo>
                  <a:lnTo>
                    <a:pt x="91" y="73"/>
                  </a:lnTo>
                  <a:lnTo>
                    <a:pt x="32" y="73"/>
                  </a:lnTo>
                  <a:cubicBezTo>
                    <a:pt x="31" y="84"/>
                    <a:pt x="28" y="94"/>
                    <a:pt x="24" y="102"/>
                  </a:cubicBezTo>
                  <a:cubicBezTo>
                    <a:pt x="20" y="108"/>
                    <a:pt x="15" y="114"/>
                    <a:pt x="9" y="121"/>
                  </a:cubicBezTo>
                  <a:cubicBezTo>
                    <a:pt x="8" y="122"/>
                    <a:pt x="8" y="122"/>
                    <a:pt x="7" y="122"/>
                  </a:cubicBezTo>
                  <a:cubicBezTo>
                    <a:pt x="7" y="122"/>
                    <a:pt x="6" y="122"/>
                    <a:pt x="5" y="121"/>
                  </a:cubicBezTo>
                  <a:cubicBezTo>
                    <a:pt x="4" y="120"/>
                    <a:pt x="2" y="119"/>
                    <a:pt x="0" y="119"/>
                  </a:cubicBezTo>
                  <a:cubicBezTo>
                    <a:pt x="12" y="108"/>
                    <a:pt x="20" y="97"/>
                    <a:pt x="23" y="84"/>
                  </a:cubicBezTo>
                  <a:cubicBezTo>
                    <a:pt x="26" y="74"/>
                    <a:pt x="27" y="58"/>
                    <a:pt x="27" y="36"/>
                  </a:cubicBezTo>
                  <a:lnTo>
                    <a:pt x="27" y="20"/>
                  </a:lnTo>
                  <a:lnTo>
                    <a:pt x="27" y="1"/>
                  </a:lnTo>
                  <a:cubicBezTo>
                    <a:pt x="27" y="0"/>
                    <a:pt x="27" y="0"/>
                    <a:pt x="28" y="0"/>
                  </a:cubicBezTo>
                  <a:lnTo>
                    <a:pt x="47" y="0"/>
                  </a:lnTo>
                  <a:lnTo>
                    <a:pt x="78" y="0"/>
                  </a:lnTo>
                  <a:lnTo>
                    <a:pt x="97" y="0"/>
                  </a:lnTo>
                  <a:cubicBezTo>
                    <a:pt x="97" y="0"/>
                    <a:pt x="98" y="0"/>
                    <a:pt x="98" y="1"/>
                  </a:cubicBezTo>
                  <a:lnTo>
                    <a:pt x="98" y="20"/>
                  </a:lnTo>
                  <a:lnTo>
                    <a:pt x="98" y="87"/>
                  </a:lnTo>
                  <a:lnTo>
                    <a:pt x="98" y="108"/>
                  </a:lnTo>
                  <a:cubicBezTo>
                    <a:pt x="98" y="113"/>
                    <a:pt x="96" y="116"/>
                    <a:pt x="94" y="118"/>
                  </a:cubicBezTo>
                  <a:cubicBezTo>
                    <a:pt x="92" y="120"/>
                    <a:pt x="87" y="121"/>
                    <a:pt x="80" y="121"/>
                  </a:cubicBezTo>
                  <a:cubicBezTo>
                    <a:pt x="78" y="121"/>
                    <a:pt x="76" y="121"/>
                    <a:pt x="74" y="121"/>
                  </a:cubicBezTo>
                  <a:cubicBezTo>
                    <a:pt x="73" y="121"/>
                    <a:pt x="72" y="121"/>
                    <a:pt x="72" y="121"/>
                  </a:cubicBezTo>
                  <a:cubicBezTo>
                    <a:pt x="72" y="120"/>
                    <a:pt x="71" y="120"/>
                    <a:pt x="71" y="119"/>
                  </a:cubicBezTo>
                  <a:cubicBezTo>
                    <a:pt x="71" y="116"/>
                    <a:pt x="70" y="115"/>
                    <a:pt x="69" y="113"/>
                  </a:cubicBezTo>
                  <a:cubicBezTo>
                    <a:pt x="74" y="114"/>
                    <a:pt x="79" y="114"/>
                    <a:pt x="84" y="114"/>
                  </a:cubicBezTo>
                  <a:cubicBezTo>
                    <a:pt x="89" y="114"/>
                    <a:pt x="91" y="112"/>
                    <a:pt x="91" y="107"/>
                  </a:cubicBezTo>
                  <a:lnTo>
                    <a:pt x="91" y="73"/>
                  </a:lnTo>
                  <a:close/>
                  <a:moveTo>
                    <a:pt x="91" y="67"/>
                  </a:moveTo>
                  <a:lnTo>
                    <a:pt x="91" y="67"/>
                  </a:lnTo>
                  <a:lnTo>
                    <a:pt x="91" y="39"/>
                  </a:lnTo>
                  <a:lnTo>
                    <a:pt x="34" y="39"/>
                  </a:lnTo>
                  <a:cubicBezTo>
                    <a:pt x="34" y="52"/>
                    <a:pt x="33" y="61"/>
                    <a:pt x="33" y="67"/>
                  </a:cubicBezTo>
                  <a:lnTo>
                    <a:pt x="91" y="67"/>
                  </a:lnTo>
                  <a:close/>
                  <a:moveTo>
                    <a:pt x="91" y="33"/>
                  </a:moveTo>
                  <a:lnTo>
                    <a:pt x="91" y="33"/>
                  </a:lnTo>
                  <a:lnTo>
                    <a:pt x="91" y="7"/>
                  </a:lnTo>
                  <a:lnTo>
                    <a:pt x="34" y="7"/>
                  </a:lnTo>
                  <a:lnTo>
                    <a:pt x="34" y="33"/>
                  </a:lnTo>
                  <a:lnTo>
                    <a:pt x="91"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9">
              <a:extLst>
                <a:ext uri="{FF2B5EF4-FFF2-40B4-BE49-F238E27FC236}">
                  <a16:creationId xmlns:a16="http://schemas.microsoft.com/office/drawing/2014/main" id="{5BE9CD57-ECBC-5574-71E7-42CFD13D9C9F}"/>
                </a:ext>
              </a:extLst>
            </p:cNvPr>
            <p:cNvSpPr>
              <a:spLocks/>
            </p:cNvSpPr>
            <p:nvPr/>
          </p:nvSpPr>
          <p:spPr bwMode="auto">
            <a:xfrm>
              <a:off x="849" y="3767"/>
              <a:ext cx="32" cy="51"/>
            </a:xfrm>
            <a:custGeom>
              <a:avLst/>
              <a:gdLst>
                <a:gd name="T0" fmla="*/ 64 w 64"/>
                <a:gd name="T1" fmla="*/ 0 h 104"/>
                <a:gd name="T2" fmla="*/ 64 w 64"/>
                <a:gd name="T3" fmla="*/ 0 h 104"/>
                <a:gd name="T4" fmla="*/ 64 w 64"/>
                <a:gd name="T5" fmla="*/ 7 h 104"/>
                <a:gd name="T6" fmla="*/ 40 w 64"/>
                <a:gd name="T7" fmla="*/ 55 h 104"/>
                <a:gd name="T8" fmla="*/ 31 w 64"/>
                <a:gd name="T9" fmla="*/ 104 h 104"/>
                <a:gd name="T10" fmla="*/ 20 w 64"/>
                <a:gd name="T11" fmla="*/ 104 h 104"/>
                <a:gd name="T12" fmla="*/ 33 w 64"/>
                <a:gd name="T13" fmla="*/ 50 h 104"/>
                <a:gd name="T14" fmla="*/ 55 w 64"/>
                <a:gd name="T15" fmla="*/ 8 h 104"/>
                <a:gd name="T16" fmla="*/ 0 w 64"/>
                <a:gd name="T17" fmla="*/ 8 h 104"/>
                <a:gd name="T18" fmla="*/ 0 w 64"/>
                <a:gd name="T19" fmla="*/ 0 h 104"/>
                <a:gd name="T20" fmla="*/ 64 w 64"/>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4">
                  <a:moveTo>
                    <a:pt x="64" y="0"/>
                  </a:moveTo>
                  <a:lnTo>
                    <a:pt x="64" y="0"/>
                  </a:lnTo>
                  <a:lnTo>
                    <a:pt x="64" y="7"/>
                  </a:lnTo>
                  <a:cubicBezTo>
                    <a:pt x="54" y="23"/>
                    <a:pt x="46" y="39"/>
                    <a:pt x="40" y="55"/>
                  </a:cubicBezTo>
                  <a:cubicBezTo>
                    <a:pt x="36" y="70"/>
                    <a:pt x="32" y="86"/>
                    <a:pt x="31" y="104"/>
                  </a:cubicBezTo>
                  <a:lnTo>
                    <a:pt x="20" y="104"/>
                  </a:lnTo>
                  <a:cubicBezTo>
                    <a:pt x="22" y="85"/>
                    <a:pt x="26" y="66"/>
                    <a:pt x="33" y="50"/>
                  </a:cubicBezTo>
                  <a:cubicBezTo>
                    <a:pt x="38" y="36"/>
                    <a:pt x="45" y="22"/>
                    <a:pt x="55" y="8"/>
                  </a:cubicBezTo>
                  <a:lnTo>
                    <a:pt x="0" y="8"/>
                  </a:lnTo>
                  <a:lnTo>
                    <a:pt x="0" y="0"/>
                  </a:lnTo>
                  <a:lnTo>
                    <a:pt x="6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0">
              <a:extLst>
                <a:ext uri="{FF2B5EF4-FFF2-40B4-BE49-F238E27FC236}">
                  <a16:creationId xmlns:a16="http://schemas.microsoft.com/office/drawing/2014/main" id="{AAD7BAEF-45FA-C480-B072-C29035827DBF}"/>
                </a:ext>
              </a:extLst>
            </p:cNvPr>
            <p:cNvSpPr>
              <a:spLocks noEditPoints="1"/>
            </p:cNvSpPr>
            <p:nvPr/>
          </p:nvSpPr>
          <p:spPr bwMode="auto">
            <a:xfrm>
              <a:off x="909" y="3764"/>
              <a:ext cx="48" cy="61"/>
            </a:xfrm>
            <a:custGeom>
              <a:avLst/>
              <a:gdLst>
                <a:gd name="T0" fmla="*/ 90 w 97"/>
                <a:gd name="T1" fmla="*/ 73 h 122"/>
                <a:gd name="T2" fmla="*/ 90 w 97"/>
                <a:gd name="T3" fmla="*/ 73 h 122"/>
                <a:gd name="T4" fmla="*/ 31 w 97"/>
                <a:gd name="T5" fmla="*/ 73 h 122"/>
                <a:gd name="T6" fmla="*/ 23 w 97"/>
                <a:gd name="T7" fmla="*/ 102 h 122"/>
                <a:gd name="T8" fmla="*/ 8 w 97"/>
                <a:gd name="T9" fmla="*/ 121 h 122"/>
                <a:gd name="T10" fmla="*/ 7 w 97"/>
                <a:gd name="T11" fmla="*/ 122 h 122"/>
                <a:gd name="T12" fmla="*/ 5 w 97"/>
                <a:gd name="T13" fmla="*/ 121 h 122"/>
                <a:gd name="T14" fmla="*/ 0 w 97"/>
                <a:gd name="T15" fmla="*/ 119 h 122"/>
                <a:gd name="T16" fmla="*/ 22 w 97"/>
                <a:gd name="T17" fmla="*/ 84 h 122"/>
                <a:gd name="T18" fmla="*/ 27 w 97"/>
                <a:gd name="T19" fmla="*/ 36 h 122"/>
                <a:gd name="T20" fmla="*/ 27 w 97"/>
                <a:gd name="T21" fmla="*/ 20 h 122"/>
                <a:gd name="T22" fmla="*/ 26 w 97"/>
                <a:gd name="T23" fmla="*/ 1 h 122"/>
                <a:gd name="T24" fmla="*/ 27 w 97"/>
                <a:gd name="T25" fmla="*/ 0 h 122"/>
                <a:gd name="T26" fmla="*/ 46 w 97"/>
                <a:gd name="T27" fmla="*/ 0 h 122"/>
                <a:gd name="T28" fmla="*/ 77 w 97"/>
                <a:gd name="T29" fmla="*/ 0 h 122"/>
                <a:gd name="T30" fmla="*/ 96 w 97"/>
                <a:gd name="T31" fmla="*/ 0 h 122"/>
                <a:gd name="T32" fmla="*/ 97 w 97"/>
                <a:gd name="T33" fmla="*/ 1 h 122"/>
                <a:gd name="T34" fmla="*/ 97 w 97"/>
                <a:gd name="T35" fmla="*/ 20 h 122"/>
                <a:gd name="T36" fmla="*/ 97 w 97"/>
                <a:gd name="T37" fmla="*/ 87 h 122"/>
                <a:gd name="T38" fmla="*/ 97 w 97"/>
                <a:gd name="T39" fmla="*/ 108 h 122"/>
                <a:gd name="T40" fmla="*/ 93 w 97"/>
                <a:gd name="T41" fmla="*/ 118 h 122"/>
                <a:gd name="T42" fmla="*/ 79 w 97"/>
                <a:gd name="T43" fmla="*/ 121 h 122"/>
                <a:gd name="T44" fmla="*/ 73 w 97"/>
                <a:gd name="T45" fmla="*/ 121 h 122"/>
                <a:gd name="T46" fmla="*/ 71 w 97"/>
                <a:gd name="T47" fmla="*/ 121 h 122"/>
                <a:gd name="T48" fmla="*/ 70 w 97"/>
                <a:gd name="T49" fmla="*/ 119 h 122"/>
                <a:gd name="T50" fmla="*/ 68 w 97"/>
                <a:gd name="T51" fmla="*/ 113 h 122"/>
                <a:gd name="T52" fmla="*/ 84 w 97"/>
                <a:gd name="T53" fmla="*/ 114 h 122"/>
                <a:gd name="T54" fmla="*/ 90 w 97"/>
                <a:gd name="T55" fmla="*/ 107 h 122"/>
                <a:gd name="T56" fmla="*/ 90 w 97"/>
                <a:gd name="T57" fmla="*/ 73 h 122"/>
                <a:gd name="T58" fmla="*/ 90 w 97"/>
                <a:gd name="T59" fmla="*/ 67 h 122"/>
                <a:gd name="T60" fmla="*/ 90 w 97"/>
                <a:gd name="T61" fmla="*/ 67 h 122"/>
                <a:gd name="T62" fmla="*/ 90 w 97"/>
                <a:gd name="T63" fmla="*/ 39 h 122"/>
                <a:gd name="T64" fmla="*/ 33 w 97"/>
                <a:gd name="T65" fmla="*/ 39 h 122"/>
                <a:gd name="T66" fmla="*/ 32 w 97"/>
                <a:gd name="T67" fmla="*/ 67 h 122"/>
                <a:gd name="T68" fmla="*/ 90 w 97"/>
                <a:gd name="T69" fmla="*/ 67 h 122"/>
                <a:gd name="T70" fmla="*/ 90 w 97"/>
                <a:gd name="T71" fmla="*/ 33 h 122"/>
                <a:gd name="T72" fmla="*/ 90 w 97"/>
                <a:gd name="T73" fmla="*/ 33 h 122"/>
                <a:gd name="T74" fmla="*/ 90 w 97"/>
                <a:gd name="T75" fmla="*/ 7 h 122"/>
                <a:gd name="T76" fmla="*/ 33 w 97"/>
                <a:gd name="T77" fmla="*/ 7 h 122"/>
                <a:gd name="T78" fmla="*/ 33 w 97"/>
                <a:gd name="T79" fmla="*/ 33 h 122"/>
                <a:gd name="T80" fmla="*/ 90 w 97"/>
                <a:gd name="T81"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122">
                  <a:moveTo>
                    <a:pt x="90" y="73"/>
                  </a:moveTo>
                  <a:lnTo>
                    <a:pt x="90" y="73"/>
                  </a:lnTo>
                  <a:lnTo>
                    <a:pt x="31" y="73"/>
                  </a:lnTo>
                  <a:cubicBezTo>
                    <a:pt x="30" y="84"/>
                    <a:pt x="27" y="94"/>
                    <a:pt x="23" y="102"/>
                  </a:cubicBezTo>
                  <a:cubicBezTo>
                    <a:pt x="20" y="108"/>
                    <a:pt x="15" y="114"/>
                    <a:pt x="8" y="121"/>
                  </a:cubicBezTo>
                  <a:cubicBezTo>
                    <a:pt x="7" y="122"/>
                    <a:pt x="7" y="122"/>
                    <a:pt x="7" y="122"/>
                  </a:cubicBezTo>
                  <a:cubicBezTo>
                    <a:pt x="6" y="122"/>
                    <a:pt x="6" y="122"/>
                    <a:pt x="5" y="121"/>
                  </a:cubicBezTo>
                  <a:cubicBezTo>
                    <a:pt x="3" y="120"/>
                    <a:pt x="1" y="119"/>
                    <a:pt x="0" y="119"/>
                  </a:cubicBezTo>
                  <a:cubicBezTo>
                    <a:pt x="11" y="108"/>
                    <a:pt x="19" y="97"/>
                    <a:pt x="22" y="84"/>
                  </a:cubicBezTo>
                  <a:cubicBezTo>
                    <a:pt x="25" y="74"/>
                    <a:pt x="27" y="58"/>
                    <a:pt x="27" y="36"/>
                  </a:cubicBezTo>
                  <a:lnTo>
                    <a:pt x="27" y="20"/>
                  </a:lnTo>
                  <a:lnTo>
                    <a:pt x="26" y="1"/>
                  </a:lnTo>
                  <a:cubicBezTo>
                    <a:pt x="26" y="0"/>
                    <a:pt x="27" y="0"/>
                    <a:pt x="27" y="0"/>
                  </a:cubicBezTo>
                  <a:lnTo>
                    <a:pt x="46" y="0"/>
                  </a:lnTo>
                  <a:lnTo>
                    <a:pt x="77" y="0"/>
                  </a:lnTo>
                  <a:lnTo>
                    <a:pt x="96" y="0"/>
                  </a:lnTo>
                  <a:cubicBezTo>
                    <a:pt x="97" y="0"/>
                    <a:pt x="97" y="0"/>
                    <a:pt x="97" y="1"/>
                  </a:cubicBezTo>
                  <a:lnTo>
                    <a:pt x="97" y="20"/>
                  </a:lnTo>
                  <a:lnTo>
                    <a:pt x="97" y="87"/>
                  </a:lnTo>
                  <a:lnTo>
                    <a:pt x="97" y="108"/>
                  </a:lnTo>
                  <a:cubicBezTo>
                    <a:pt x="97" y="113"/>
                    <a:pt x="96" y="116"/>
                    <a:pt x="93" y="118"/>
                  </a:cubicBezTo>
                  <a:cubicBezTo>
                    <a:pt x="91" y="120"/>
                    <a:pt x="86" y="121"/>
                    <a:pt x="79" y="121"/>
                  </a:cubicBezTo>
                  <a:cubicBezTo>
                    <a:pt x="78" y="121"/>
                    <a:pt x="76" y="121"/>
                    <a:pt x="73" y="121"/>
                  </a:cubicBezTo>
                  <a:cubicBezTo>
                    <a:pt x="72" y="121"/>
                    <a:pt x="71" y="121"/>
                    <a:pt x="71" y="121"/>
                  </a:cubicBezTo>
                  <a:cubicBezTo>
                    <a:pt x="71" y="120"/>
                    <a:pt x="71" y="120"/>
                    <a:pt x="70" y="119"/>
                  </a:cubicBezTo>
                  <a:cubicBezTo>
                    <a:pt x="70" y="116"/>
                    <a:pt x="69" y="115"/>
                    <a:pt x="68" y="113"/>
                  </a:cubicBezTo>
                  <a:cubicBezTo>
                    <a:pt x="73" y="114"/>
                    <a:pt x="78" y="114"/>
                    <a:pt x="84" y="114"/>
                  </a:cubicBezTo>
                  <a:cubicBezTo>
                    <a:pt x="88" y="114"/>
                    <a:pt x="90" y="112"/>
                    <a:pt x="90" y="107"/>
                  </a:cubicBezTo>
                  <a:lnTo>
                    <a:pt x="90" y="73"/>
                  </a:lnTo>
                  <a:close/>
                  <a:moveTo>
                    <a:pt x="90" y="67"/>
                  </a:moveTo>
                  <a:lnTo>
                    <a:pt x="90" y="67"/>
                  </a:lnTo>
                  <a:lnTo>
                    <a:pt x="90" y="39"/>
                  </a:lnTo>
                  <a:lnTo>
                    <a:pt x="33" y="39"/>
                  </a:lnTo>
                  <a:cubicBezTo>
                    <a:pt x="33" y="52"/>
                    <a:pt x="33" y="61"/>
                    <a:pt x="32" y="67"/>
                  </a:cubicBezTo>
                  <a:lnTo>
                    <a:pt x="90" y="67"/>
                  </a:lnTo>
                  <a:close/>
                  <a:moveTo>
                    <a:pt x="90" y="33"/>
                  </a:moveTo>
                  <a:lnTo>
                    <a:pt x="90" y="33"/>
                  </a:lnTo>
                  <a:lnTo>
                    <a:pt x="90" y="7"/>
                  </a:lnTo>
                  <a:lnTo>
                    <a:pt x="33" y="7"/>
                  </a:lnTo>
                  <a:lnTo>
                    <a:pt x="33" y="33"/>
                  </a:lnTo>
                  <a:lnTo>
                    <a:pt x="90"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11">
              <a:extLst>
                <a:ext uri="{FF2B5EF4-FFF2-40B4-BE49-F238E27FC236}">
                  <a16:creationId xmlns:a16="http://schemas.microsoft.com/office/drawing/2014/main" id="{4713B53E-75DF-7CB6-DE8A-8E5B73F50F8A}"/>
                </a:ext>
              </a:extLst>
            </p:cNvPr>
            <p:cNvSpPr>
              <a:spLocks noEditPoints="1"/>
            </p:cNvSpPr>
            <p:nvPr/>
          </p:nvSpPr>
          <p:spPr bwMode="auto">
            <a:xfrm>
              <a:off x="1251" y="3766"/>
              <a:ext cx="34" cy="53"/>
            </a:xfrm>
            <a:custGeom>
              <a:avLst/>
              <a:gdLst>
                <a:gd name="T0" fmla="*/ 43 w 68"/>
                <a:gd name="T1" fmla="*/ 51 h 108"/>
                <a:gd name="T2" fmla="*/ 43 w 68"/>
                <a:gd name="T3" fmla="*/ 51 h 108"/>
                <a:gd name="T4" fmla="*/ 63 w 68"/>
                <a:gd name="T5" fmla="*/ 64 h 108"/>
                <a:gd name="T6" fmla="*/ 68 w 68"/>
                <a:gd name="T7" fmla="*/ 80 h 108"/>
                <a:gd name="T8" fmla="*/ 57 w 68"/>
                <a:gd name="T9" fmla="*/ 102 h 108"/>
                <a:gd name="T10" fmla="*/ 34 w 68"/>
                <a:gd name="T11" fmla="*/ 108 h 108"/>
                <a:gd name="T12" fmla="*/ 8 w 68"/>
                <a:gd name="T13" fmla="*/ 100 h 108"/>
                <a:gd name="T14" fmla="*/ 0 w 68"/>
                <a:gd name="T15" fmla="*/ 80 h 108"/>
                <a:gd name="T16" fmla="*/ 6 w 68"/>
                <a:gd name="T17" fmla="*/ 63 h 108"/>
                <a:gd name="T18" fmla="*/ 25 w 68"/>
                <a:gd name="T19" fmla="*/ 52 h 108"/>
                <a:gd name="T20" fmla="*/ 7 w 68"/>
                <a:gd name="T21" fmla="*/ 39 h 108"/>
                <a:gd name="T22" fmla="*/ 3 w 68"/>
                <a:gd name="T23" fmla="*/ 25 h 108"/>
                <a:gd name="T24" fmla="*/ 13 w 68"/>
                <a:gd name="T25" fmla="*/ 6 h 108"/>
                <a:gd name="T26" fmla="*/ 34 w 68"/>
                <a:gd name="T27" fmla="*/ 0 h 108"/>
                <a:gd name="T28" fmla="*/ 58 w 68"/>
                <a:gd name="T29" fmla="*/ 8 h 108"/>
                <a:gd name="T30" fmla="*/ 65 w 68"/>
                <a:gd name="T31" fmla="*/ 25 h 108"/>
                <a:gd name="T32" fmla="*/ 59 w 68"/>
                <a:gd name="T33" fmla="*/ 41 h 108"/>
                <a:gd name="T34" fmla="*/ 43 w 68"/>
                <a:gd name="T35" fmla="*/ 51 h 108"/>
                <a:gd name="T36" fmla="*/ 43 w 68"/>
                <a:gd name="T37" fmla="*/ 51 h 108"/>
                <a:gd name="T38" fmla="*/ 35 w 68"/>
                <a:gd name="T39" fmla="*/ 47 h 108"/>
                <a:gd name="T40" fmla="*/ 35 w 68"/>
                <a:gd name="T41" fmla="*/ 47 h 108"/>
                <a:gd name="T42" fmla="*/ 52 w 68"/>
                <a:gd name="T43" fmla="*/ 37 h 108"/>
                <a:gd name="T44" fmla="*/ 56 w 68"/>
                <a:gd name="T45" fmla="*/ 25 h 108"/>
                <a:gd name="T46" fmla="*/ 49 w 68"/>
                <a:gd name="T47" fmla="*/ 12 h 108"/>
                <a:gd name="T48" fmla="*/ 34 w 68"/>
                <a:gd name="T49" fmla="*/ 7 h 108"/>
                <a:gd name="T50" fmla="*/ 18 w 68"/>
                <a:gd name="T51" fmla="*/ 13 h 108"/>
                <a:gd name="T52" fmla="*/ 12 w 68"/>
                <a:gd name="T53" fmla="*/ 25 h 108"/>
                <a:gd name="T54" fmla="*/ 17 w 68"/>
                <a:gd name="T55" fmla="*/ 37 h 108"/>
                <a:gd name="T56" fmla="*/ 33 w 68"/>
                <a:gd name="T57" fmla="*/ 46 h 108"/>
                <a:gd name="T58" fmla="*/ 35 w 68"/>
                <a:gd name="T59" fmla="*/ 47 h 108"/>
                <a:gd name="T60" fmla="*/ 33 w 68"/>
                <a:gd name="T61" fmla="*/ 55 h 108"/>
                <a:gd name="T62" fmla="*/ 33 w 68"/>
                <a:gd name="T63" fmla="*/ 55 h 108"/>
                <a:gd name="T64" fmla="*/ 14 w 68"/>
                <a:gd name="T65" fmla="*/ 67 h 108"/>
                <a:gd name="T66" fmla="*/ 9 w 68"/>
                <a:gd name="T67" fmla="*/ 80 h 108"/>
                <a:gd name="T68" fmla="*/ 17 w 68"/>
                <a:gd name="T69" fmla="*/ 96 h 108"/>
                <a:gd name="T70" fmla="*/ 34 w 68"/>
                <a:gd name="T71" fmla="*/ 100 h 108"/>
                <a:gd name="T72" fmla="*/ 53 w 68"/>
                <a:gd name="T73" fmla="*/ 94 h 108"/>
                <a:gd name="T74" fmla="*/ 59 w 68"/>
                <a:gd name="T75" fmla="*/ 80 h 108"/>
                <a:gd name="T76" fmla="*/ 53 w 68"/>
                <a:gd name="T77" fmla="*/ 66 h 108"/>
                <a:gd name="T78" fmla="*/ 36 w 68"/>
                <a:gd name="T79" fmla="*/ 57 h 108"/>
                <a:gd name="T80" fmla="*/ 33 w 68"/>
                <a:gd name="T81"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108">
                  <a:moveTo>
                    <a:pt x="43" y="51"/>
                  </a:moveTo>
                  <a:lnTo>
                    <a:pt x="43" y="51"/>
                  </a:lnTo>
                  <a:cubicBezTo>
                    <a:pt x="53" y="55"/>
                    <a:pt x="60" y="59"/>
                    <a:pt x="63" y="64"/>
                  </a:cubicBezTo>
                  <a:cubicBezTo>
                    <a:pt x="67" y="69"/>
                    <a:pt x="68" y="74"/>
                    <a:pt x="68" y="80"/>
                  </a:cubicBezTo>
                  <a:cubicBezTo>
                    <a:pt x="68" y="89"/>
                    <a:pt x="65" y="96"/>
                    <a:pt x="57" y="102"/>
                  </a:cubicBezTo>
                  <a:cubicBezTo>
                    <a:pt x="51" y="106"/>
                    <a:pt x="43" y="108"/>
                    <a:pt x="34" y="108"/>
                  </a:cubicBezTo>
                  <a:cubicBezTo>
                    <a:pt x="23" y="108"/>
                    <a:pt x="14" y="105"/>
                    <a:pt x="8" y="100"/>
                  </a:cubicBezTo>
                  <a:cubicBezTo>
                    <a:pt x="2" y="95"/>
                    <a:pt x="0" y="88"/>
                    <a:pt x="0" y="80"/>
                  </a:cubicBezTo>
                  <a:cubicBezTo>
                    <a:pt x="0" y="74"/>
                    <a:pt x="2" y="68"/>
                    <a:pt x="6" y="63"/>
                  </a:cubicBezTo>
                  <a:cubicBezTo>
                    <a:pt x="10" y="59"/>
                    <a:pt x="17" y="55"/>
                    <a:pt x="25" y="52"/>
                  </a:cubicBezTo>
                  <a:cubicBezTo>
                    <a:pt x="16" y="48"/>
                    <a:pt x="11" y="44"/>
                    <a:pt x="7" y="39"/>
                  </a:cubicBezTo>
                  <a:cubicBezTo>
                    <a:pt x="4" y="36"/>
                    <a:pt x="3" y="31"/>
                    <a:pt x="3" y="25"/>
                  </a:cubicBezTo>
                  <a:cubicBezTo>
                    <a:pt x="3" y="17"/>
                    <a:pt x="6" y="11"/>
                    <a:pt x="13" y="6"/>
                  </a:cubicBezTo>
                  <a:cubicBezTo>
                    <a:pt x="18" y="2"/>
                    <a:pt x="25" y="0"/>
                    <a:pt x="34" y="0"/>
                  </a:cubicBezTo>
                  <a:cubicBezTo>
                    <a:pt x="44" y="0"/>
                    <a:pt x="52" y="3"/>
                    <a:pt x="58" y="8"/>
                  </a:cubicBezTo>
                  <a:cubicBezTo>
                    <a:pt x="63" y="12"/>
                    <a:pt x="65" y="18"/>
                    <a:pt x="65" y="25"/>
                  </a:cubicBezTo>
                  <a:cubicBezTo>
                    <a:pt x="65" y="31"/>
                    <a:pt x="63" y="37"/>
                    <a:pt x="59" y="41"/>
                  </a:cubicBezTo>
                  <a:cubicBezTo>
                    <a:pt x="56" y="44"/>
                    <a:pt x="50" y="48"/>
                    <a:pt x="43" y="51"/>
                  </a:cubicBezTo>
                  <a:lnTo>
                    <a:pt x="43" y="51"/>
                  </a:lnTo>
                  <a:close/>
                  <a:moveTo>
                    <a:pt x="35" y="47"/>
                  </a:moveTo>
                  <a:lnTo>
                    <a:pt x="35" y="47"/>
                  </a:lnTo>
                  <a:cubicBezTo>
                    <a:pt x="44" y="44"/>
                    <a:pt x="49" y="41"/>
                    <a:pt x="52" y="37"/>
                  </a:cubicBezTo>
                  <a:cubicBezTo>
                    <a:pt x="55" y="34"/>
                    <a:pt x="56" y="30"/>
                    <a:pt x="56" y="25"/>
                  </a:cubicBezTo>
                  <a:cubicBezTo>
                    <a:pt x="56" y="19"/>
                    <a:pt x="54" y="15"/>
                    <a:pt x="49" y="12"/>
                  </a:cubicBezTo>
                  <a:cubicBezTo>
                    <a:pt x="45" y="9"/>
                    <a:pt x="40" y="7"/>
                    <a:pt x="34" y="7"/>
                  </a:cubicBezTo>
                  <a:cubicBezTo>
                    <a:pt x="27" y="7"/>
                    <a:pt x="21" y="9"/>
                    <a:pt x="18" y="13"/>
                  </a:cubicBezTo>
                  <a:cubicBezTo>
                    <a:pt x="14" y="16"/>
                    <a:pt x="12" y="20"/>
                    <a:pt x="12" y="25"/>
                  </a:cubicBezTo>
                  <a:cubicBezTo>
                    <a:pt x="12" y="30"/>
                    <a:pt x="14" y="34"/>
                    <a:pt x="17" y="37"/>
                  </a:cubicBezTo>
                  <a:cubicBezTo>
                    <a:pt x="20" y="40"/>
                    <a:pt x="25" y="43"/>
                    <a:pt x="33" y="46"/>
                  </a:cubicBezTo>
                  <a:lnTo>
                    <a:pt x="35" y="47"/>
                  </a:lnTo>
                  <a:close/>
                  <a:moveTo>
                    <a:pt x="33" y="55"/>
                  </a:moveTo>
                  <a:lnTo>
                    <a:pt x="33" y="55"/>
                  </a:lnTo>
                  <a:cubicBezTo>
                    <a:pt x="24" y="59"/>
                    <a:pt x="17" y="63"/>
                    <a:pt x="14" y="67"/>
                  </a:cubicBezTo>
                  <a:cubicBezTo>
                    <a:pt x="11" y="71"/>
                    <a:pt x="9" y="75"/>
                    <a:pt x="9" y="80"/>
                  </a:cubicBezTo>
                  <a:cubicBezTo>
                    <a:pt x="9" y="87"/>
                    <a:pt x="12" y="92"/>
                    <a:pt x="17" y="96"/>
                  </a:cubicBezTo>
                  <a:cubicBezTo>
                    <a:pt x="21" y="99"/>
                    <a:pt x="27" y="100"/>
                    <a:pt x="34" y="100"/>
                  </a:cubicBezTo>
                  <a:cubicBezTo>
                    <a:pt x="42" y="100"/>
                    <a:pt x="49" y="98"/>
                    <a:pt x="53" y="94"/>
                  </a:cubicBezTo>
                  <a:cubicBezTo>
                    <a:pt x="57" y="91"/>
                    <a:pt x="59" y="86"/>
                    <a:pt x="59" y="80"/>
                  </a:cubicBezTo>
                  <a:cubicBezTo>
                    <a:pt x="59" y="74"/>
                    <a:pt x="57" y="70"/>
                    <a:pt x="53" y="66"/>
                  </a:cubicBezTo>
                  <a:cubicBezTo>
                    <a:pt x="50" y="63"/>
                    <a:pt x="44" y="60"/>
                    <a:pt x="36" y="57"/>
                  </a:cubicBezTo>
                  <a:lnTo>
                    <a:pt x="33"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2">
              <a:extLst>
                <a:ext uri="{FF2B5EF4-FFF2-40B4-BE49-F238E27FC236}">
                  <a16:creationId xmlns:a16="http://schemas.microsoft.com/office/drawing/2014/main" id="{06C8810C-77C0-2428-EE13-CEF8771F71E9}"/>
                </a:ext>
              </a:extLst>
            </p:cNvPr>
            <p:cNvSpPr>
              <a:spLocks noEditPoints="1"/>
            </p:cNvSpPr>
            <p:nvPr/>
          </p:nvSpPr>
          <p:spPr bwMode="auto">
            <a:xfrm>
              <a:off x="1311" y="3764"/>
              <a:ext cx="48" cy="61"/>
            </a:xfrm>
            <a:custGeom>
              <a:avLst/>
              <a:gdLst>
                <a:gd name="T0" fmla="*/ 90 w 97"/>
                <a:gd name="T1" fmla="*/ 73 h 122"/>
                <a:gd name="T2" fmla="*/ 90 w 97"/>
                <a:gd name="T3" fmla="*/ 73 h 122"/>
                <a:gd name="T4" fmla="*/ 32 w 97"/>
                <a:gd name="T5" fmla="*/ 73 h 122"/>
                <a:gd name="T6" fmla="*/ 23 w 97"/>
                <a:gd name="T7" fmla="*/ 102 h 122"/>
                <a:gd name="T8" fmla="*/ 9 w 97"/>
                <a:gd name="T9" fmla="*/ 121 h 122"/>
                <a:gd name="T10" fmla="*/ 7 w 97"/>
                <a:gd name="T11" fmla="*/ 122 h 122"/>
                <a:gd name="T12" fmla="*/ 5 w 97"/>
                <a:gd name="T13" fmla="*/ 121 h 122"/>
                <a:gd name="T14" fmla="*/ 0 w 97"/>
                <a:gd name="T15" fmla="*/ 119 h 122"/>
                <a:gd name="T16" fmla="*/ 23 w 97"/>
                <a:gd name="T17" fmla="*/ 84 h 122"/>
                <a:gd name="T18" fmla="*/ 27 w 97"/>
                <a:gd name="T19" fmla="*/ 36 h 122"/>
                <a:gd name="T20" fmla="*/ 27 w 97"/>
                <a:gd name="T21" fmla="*/ 20 h 122"/>
                <a:gd name="T22" fmla="*/ 27 w 97"/>
                <a:gd name="T23" fmla="*/ 1 h 122"/>
                <a:gd name="T24" fmla="*/ 28 w 97"/>
                <a:gd name="T25" fmla="*/ 0 h 122"/>
                <a:gd name="T26" fmla="*/ 47 w 97"/>
                <a:gd name="T27" fmla="*/ 0 h 122"/>
                <a:gd name="T28" fmla="*/ 77 w 97"/>
                <a:gd name="T29" fmla="*/ 0 h 122"/>
                <a:gd name="T30" fmla="*/ 96 w 97"/>
                <a:gd name="T31" fmla="*/ 0 h 122"/>
                <a:gd name="T32" fmla="*/ 97 w 97"/>
                <a:gd name="T33" fmla="*/ 1 h 122"/>
                <a:gd name="T34" fmla="*/ 97 w 97"/>
                <a:gd name="T35" fmla="*/ 20 h 122"/>
                <a:gd name="T36" fmla="*/ 97 w 97"/>
                <a:gd name="T37" fmla="*/ 87 h 122"/>
                <a:gd name="T38" fmla="*/ 97 w 97"/>
                <a:gd name="T39" fmla="*/ 108 h 122"/>
                <a:gd name="T40" fmla="*/ 94 w 97"/>
                <a:gd name="T41" fmla="*/ 118 h 122"/>
                <a:gd name="T42" fmla="*/ 79 w 97"/>
                <a:gd name="T43" fmla="*/ 121 h 122"/>
                <a:gd name="T44" fmla="*/ 74 w 97"/>
                <a:gd name="T45" fmla="*/ 121 h 122"/>
                <a:gd name="T46" fmla="*/ 72 w 97"/>
                <a:gd name="T47" fmla="*/ 121 h 122"/>
                <a:gd name="T48" fmla="*/ 71 w 97"/>
                <a:gd name="T49" fmla="*/ 119 h 122"/>
                <a:gd name="T50" fmla="*/ 68 w 97"/>
                <a:gd name="T51" fmla="*/ 113 h 122"/>
                <a:gd name="T52" fmla="*/ 84 w 97"/>
                <a:gd name="T53" fmla="*/ 114 h 122"/>
                <a:gd name="T54" fmla="*/ 90 w 97"/>
                <a:gd name="T55" fmla="*/ 107 h 122"/>
                <a:gd name="T56" fmla="*/ 90 w 97"/>
                <a:gd name="T57" fmla="*/ 73 h 122"/>
                <a:gd name="T58" fmla="*/ 90 w 97"/>
                <a:gd name="T59" fmla="*/ 67 h 122"/>
                <a:gd name="T60" fmla="*/ 90 w 97"/>
                <a:gd name="T61" fmla="*/ 67 h 122"/>
                <a:gd name="T62" fmla="*/ 90 w 97"/>
                <a:gd name="T63" fmla="*/ 39 h 122"/>
                <a:gd name="T64" fmla="*/ 34 w 97"/>
                <a:gd name="T65" fmla="*/ 39 h 122"/>
                <a:gd name="T66" fmla="*/ 32 w 97"/>
                <a:gd name="T67" fmla="*/ 67 h 122"/>
                <a:gd name="T68" fmla="*/ 90 w 97"/>
                <a:gd name="T69" fmla="*/ 67 h 122"/>
                <a:gd name="T70" fmla="*/ 90 w 97"/>
                <a:gd name="T71" fmla="*/ 33 h 122"/>
                <a:gd name="T72" fmla="*/ 90 w 97"/>
                <a:gd name="T73" fmla="*/ 33 h 122"/>
                <a:gd name="T74" fmla="*/ 90 w 97"/>
                <a:gd name="T75" fmla="*/ 7 h 122"/>
                <a:gd name="T76" fmla="*/ 34 w 97"/>
                <a:gd name="T77" fmla="*/ 7 h 122"/>
                <a:gd name="T78" fmla="*/ 34 w 97"/>
                <a:gd name="T79" fmla="*/ 33 h 122"/>
                <a:gd name="T80" fmla="*/ 90 w 97"/>
                <a:gd name="T81"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122">
                  <a:moveTo>
                    <a:pt x="90" y="73"/>
                  </a:moveTo>
                  <a:lnTo>
                    <a:pt x="90" y="73"/>
                  </a:lnTo>
                  <a:lnTo>
                    <a:pt x="32" y="73"/>
                  </a:lnTo>
                  <a:cubicBezTo>
                    <a:pt x="30" y="84"/>
                    <a:pt x="27" y="94"/>
                    <a:pt x="23" y="102"/>
                  </a:cubicBezTo>
                  <a:cubicBezTo>
                    <a:pt x="20" y="108"/>
                    <a:pt x="15" y="114"/>
                    <a:pt x="9" y="121"/>
                  </a:cubicBezTo>
                  <a:cubicBezTo>
                    <a:pt x="8" y="122"/>
                    <a:pt x="7" y="122"/>
                    <a:pt x="7" y="122"/>
                  </a:cubicBezTo>
                  <a:cubicBezTo>
                    <a:pt x="7" y="122"/>
                    <a:pt x="6" y="122"/>
                    <a:pt x="5" y="121"/>
                  </a:cubicBezTo>
                  <a:cubicBezTo>
                    <a:pt x="3" y="120"/>
                    <a:pt x="2" y="119"/>
                    <a:pt x="0" y="119"/>
                  </a:cubicBezTo>
                  <a:cubicBezTo>
                    <a:pt x="12" y="108"/>
                    <a:pt x="19" y="97"/>
                    <a:pt x="23" y="84"/>
                  </a:cubicBezTo>
                  <a:cubicBezTo>
                    <a:pt x="25" y="74"/>
                    <a:pt x="27" y="58"/>
                    <a:pt x="27" y="36"/>
                  </a:cubicBezTo>
                  <a:lnTo>
                    <a:pt x="27" y="20"/>
                  </a:lnTo>
                  <a:lnTo>
                    <a:pt x="27" y="1"/>
                  </a:lnTo>
                  <a:cubicBezTo>
                    <a:pt x="27" y="0"/>
                    <a:pt x="27" y="0"/>
                    <a:pt x="28" y="0"/>
                  </a:cubicBezTo>
                  <a:lnTo>
                    <a:pt x="47" y="0"/>
                  </a:lnTo>
                  <a:lnTo>
                    <a:pt x="77" y="0"/>
                  </a:lnTo>
                  <a:lnTo>
                    <a:pt x="96" y="0"/>
                  </a:lnTo>
                  <a:cubicBezTo>
                    <a:pt x="97" y="0"/>
                    <a:pt x="97" y="0"/>
                    <a:pt x="97" y="1"/>
                  </a:cubicBezTo>
                  <a:lnTo>
                    <a:pt x="97" y="20"/>
                  </a:lnTo>
                  <a:lnTo>
                    <a:pt x="97" y="87"/>
                  </a:lnTo>
                  <a:lnTo>
                    <a:pt x="97" y="108"/>
                  </a:lnTo>
                  <a:cubicBezTo>
                    <a:pt x="97" y="113"/>
                    <a:pt x="96" y="116"/>
                    <a:pt x="94" y="118"/>
                  </a:cubicBezTo>
                  <a:cubicBezTo>
                    <a:pt x="91" y="120"/>
                    <a:pt x="87" y="121"/>
                    <a:pt x="79" y="121"/>
                  </a:cubicBezTo>
                  <a:cubicBezTo>
                    <a:pt x="78" y="121"/>
                    <a:pt x="76" y="121"/>
                    <a:pt x="74" y="121"/>
                  </a:cubicBezTo>
                  <a:cubicBezTo>
                    <a:pt x="72" y="121"/>
                    <a:pt x="72" y="121"/>
                    <a:pt x="72" y="121"/>
                  </a:cubicBezTo>
                  <a:cubicBezTo>
                    <a:pt x="71" y="120"/>
                    <a:pt x="71" y="120"/>
                    <a:pt x="71" y="119"/>
                  </a:cubicBezTo>
                  <a:cubicBezTo>
                    <a:pt x="70" y="116"/>
                    <a:pt x="69" y="115"/>
                    <a:pt x="68" y="113"/>
                  </a:cubicBezTo>
                  <a:cubicBezTo>
                    <a:pt x="74" y="114"/>
                    <a:pt x="79" y="114"/>
                    <a:pt x="84" y="114"/>
                  </a:cubicBezTo>
                  <a:cubicBezTo>
                    <a:pt x="88" y="114"/>
                    <a:pt x="90" y="112"/>
                    <a:pt x="90" y="107"/>
                  </a:cubicBezTo>
                  <a:lnTo>
                    <a:pt x="90" y="73"/>
                  </a:lnTo>
                  <a:close/>
                  <a:moveTo>
                    <a:pt x="90" y="67"/>
                  </a:moveTo>
                  <a:lnTo>
                    <a:pt x="90" y="67"/>
                  </a:lnTo>
                  <a:lnTo>
                    <a:pt x="90" y="39"/>
                  </a:lnTo>
                  <a:lnTo>
                    <a:pt x="34" y="39"/>
                  </a:lnTo>
                  <a:cubicBezTo>
                    <a:pt x="33" y="52"/>
                    <a:pt x="33" y="61"/>
                    <a:pt x="32" y="67"/>
                  </a:cubicBezTo>
                  <a:lnTo>
                    <a:pt x="90" y="67"/>
                  </a:lnTo>
                  <a:close/>
                  <a:moveTo>
                    <a:pt x="90" y="33"/>
                  </a:moveTo>
                  <a:lnTo>
                    <a:pt x="90" y="33"/>
                  </a:lnTo>
                  <a:lnTo>
                    <a:pt x="90" y="7"/>
                  </a:lnTo>
                  <a:lnTo>
                    <a:pt x="34" y="7"/>
                  </a:lnTo>
                  <a:lnTo>
                    <a:pt x="34" y="33"/>
                  </a:lnTo>
                  <a:lnTo>
                    <a:pt x="90"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3">
              <a:extLst>
                <a:ext uri="{FF2B5EF4-FFF2-40B4-BE49-F238E27FC236}">
                  <a16:creationId xmlns:a16="http://schemas.microsoft.com/office/drawing/2014/main" id="{76625362-C978-C37D-0686-F319201BAE82}"/>
                </a:ext>
              </a:extLst>
            </p:cNvPr>
            <p:cNvSpPr>
              <a:spLocks noEditPoints="1"/>
            </p:cNvSpPr>
            <p:nvPr/>
          </p:nvSpPr>
          <p:spPr bwMode="auto">
            <a:xfrm>
              <a:off x="1654" y="3766"/>
              <a:ext cx="32" cy="53"/>
            </a:xfrm>
            <a:custGeom>
              <a:avLst/>
              <a:gdLst>
                <a:gd name="T0" fmla="*/ 12 w 65"/>
                <a:gd name="T1" fmla="*/ 91 h 108"/>
                <a:gd name="T2" fmla="*/ 12 w 65"/>
                <a:gd name="T3" fmla="*/ 91 h 108"/>
                <a:gd name="T4" fmla="*/ 28 w 65"/>
                <a:gd name="T5" fmla="*/ 100 h 108"/>
                <a:gd name="T6" fmla="*/ 49 w 65"/>
                <a:gd name="T7" fmla="*/ 88 h 108"/>
                <a:gd name="T8" fmla="*/ 55 w 65"/>
                <a:gd name="T9" fmla="*/ 53 h 108"/>
                <a:gd name="T10" fmla="*/ 30 w 65"/>
                <a:gd name="T11" fmla="*/ 68 h 108"/>
                <a:gd name="T12" fmla="*/ 7 w 65"/>
                <a:gd name="T13" fmla="*/ 58 h 108"/>
                <a:gd name="T14" fmla="*/ 0 w 65"/>
                <a:gd name="T15" fmla="*/ 36 h 108"/>
                <a:gd name="T16" fmla="*/ 10 w 65"/>
                <a:gd name="T17" fmla="*/ 8 h 108"/>
                <a:gd name="T18" fmla="*/ 31 w 65"/>
                <a:gd name="T19" fmla="*/ 0 h 108"/>
                <a:gd name="T20" fmla="*/ 57 w 65"/>
                <a:gd name="T21" fmla="*/ 13 h 108"/>
                <a:gd name="T22" fmla="*/ 65 w 65"/>
                <a:gd name="T23" fmla="*/ 49 h 108"/>
                <a:gd name="T24" fmla="*/ 28 w 65"/>
                <a:gd name="T25" fmla="*/ 108 h 108"/>
                <a:gd name="T26" fmla="*/ 3 w 65"/>
                <a:gd name="T27" fmla="*/ 95 h 108"/>
                <a:gd name="T28" fmla="*/ 12 w 65"/>
                <a:gd name="T29" fmla="*/ 91 h 108"/>
                <a:gd name="T30" fmla="*/ 55 w 65"/>
                <a:gd name="T31" fmla="*/ 43 h 108"/>
                <a:gd name="T32" fmla="*/ 55 w 65"/>
                <a:gd name="T33" fmla="*/ 43 h 108"/>
                <a:gd name="T34" fmla="*/ 48 w 65"/>
                <a:gd name="T35" fmla="*/ 16 h 108"/>
                <a:gd name="T36" fmla="*/ 31 w 65"/>
                <a:gd name="T37" fmla="*/ 8 h 108"/>
                <a:gd name="T38" fmla="*/ 15 w 65"/>
                <a:gd name="T39" fmla="*/ 16 h 108"/>
                <a:gd name="T40" fmla="*/ 10 w 65"/>
                <a:gd name="T41" fmla="*/ 36 h 108"/>
                <a:gd name="T42" fmla="*/ 16 w 65"/>
                <a:gd name="T43" fmla="*/ 55 h 108"/>
                <a:gd name="T44" fmla="*/ 31 w 65"/>
                <a:gd name="T45" fmla="*/ 60 h 108"/>
                <a:gd name="T46" fmla="*/ 55 w 65"/>
                <a:gd name="T47" fmla="*/ 43 h 108"/>
                <a:gd name="T48" fmla="*/ 55 w 65"/>
                <a:gd name="T49" fmla="*/ 4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08">
                  <a:moveTo>
                    <a:pt x="12" y="91"/>
                  </a:moveTo>
                  <a:lnTo>
                    <a:pt x="12" y="91"/>
                  </a:lnTo>
                  <a:cubicBezTo>
                    <a:pt x="15" y="97"/>
                    <a:pt x="21" y="100"/>
                    <a:pt x="28" y="100"/>
                  </a:cubicBezTo>
                  <a:cubicBezTo>
                    <a:pt x="37" y="100"/>
                    <a:pt x="44" y="96"/>
                    <a:pt x="49" y="88"/>
                  </a:cubicBezTo>
                  <a:cubicBezTo>
                    <a:pt x="53" y="80"/>
                    <a:pt x="55" y="69"/>
                    <a:pt x="55" y="53"/>
                  </a:cubicBezTo>
                  <a:cubicBezTo>
                    <a:pt x="49" y="63"/>
                    <a:pt x="41" y="68"/>
                    <a:pt x="30" y="68"/>
                  </a:cubicBezTo>
                  <a:cubicBezTo>
                    <a:pt x="20" y="68"/>
                    <a:pt x="13" y="65"/>
                    <a:pt x="7" y="58"/>
                  </a:cubicBezTo>
                  <a:cubicBezTo>
                    <a:pt x="2" y="52"/>
                    <a:pt x="0" y="45"/>
                    <a:pt x="0" y="36"/>
                  </a:cubicBezTo>
                  <a:cubicBezTo>
                    <a:pt x="0" y="24"/>
                    <a:pt x="3" y="15"/>
                    <a:pt x="10" y="8"/>
                  </a:cubicBezTo>
                  <a:cubicBezTo>
                    <a:pt x="15" y="3"/>
                    <a:pt x="22" y="0"/>
                    <a:pt x="31" y="0"/>
                  </a:cubicBezTo>
                  <a:cubicBezTo>
                    <a:pt x="42" y="0"/>
                    <a:pt x="51" y="4"/>
                    <a:pt x="57" y="13"/>
                  </a:cubicBezTo>
                  <a:cubicBezTo>
                    <a:pt x="62" y="22"/>
                    <a:pt x="65" y="33"/>
                    <a:pt x="65" y="49"/>
                  </a:cubicBezTo>
                  <a:cubicBezTo>
                    <a:pt x="65" y="88"/>
                    <a:pt x="53" y="108"/>
                    <a:pt x="28" y="108"/>
                  </a:cubicBezTo>
                  <a:cubicBezTo>
                    <a:pt x="16" y="108"/>
                    <a:pt x="8" y="104"/>
                    <a:pt x="3" y="95"/>
                  </a:cubicBezTo>
                  <a:lnTo>
                    <a:pt x="12" y="91"/>
                  </a:lnTo>
                  <a:close/>
                  <a:moveTo>
                    <a:pt x="55" y="43"/>
                  </a:moveTo>
                  <a:lnTo>
                    <a:pt x="55" y="43"/>
                  </a:lnTo>
                  <a:cubicBezTo>
                    <a:pt x="55" y="31"/>
                    <a:pt x="53" y="22"/>
                    <a:pt x="48" y="16"/>
                  </a:cubicBezTo>
                  <a:cubicBezTo>
                    <a:pt x="44" y="10"/>
                    <a:pt x="38" y="8"/>
                    <a:pt x="31" y="8"/>
                  </a:cubicBezTo>
                  <a:cubicBezTo>
                    <a:pt x="24" y="8"/>
                    <a:pt x="19" y="11"/>
                    <a:pt x="15" y="16"/>
                  </a:cubicBezTo>
                  <a:cubicBezTo>
                    <a:pt x="11" y="21"/>
                    <a:pt x="10" y="28"/>
                    <a:pt x="10" y="36"/>
                  </a:cubicBezTo>
                  <a:cubicBezTo>
                    <a:pt x="10" y="44"/>
                    <a:pt x="12" y="50"/>
                    <a:pt x="16" y="55"/>
                  </a:cubicBezTo>
                  <a:cubicBezTo>
                    <a:pt x="20" y="58"/>
                    <a:pt x="25" y="60"/>
                    <a:pt x="31" y="60"/>
                  </a:cubicBezTo>
                  <a:cubicBezTo>
                    <a:pt x="41" y="60"/>
                    <a:pt x="49" y="55"/>
                    <a:pt x="55" y="43"/>
                  </a:cubicBezTo>
                  <a:lnTo>
                    <a:pt x="55" y="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14">
              <a:extLst>
                <a:ext uri="{FF2B5EF4-FFF2-40B4-BE49-F238E27FC236}">
                  <a16:creationId xmlns:a16="http://schemas.microsoft.com/office/drawing/2014/main" id="{07BD2F95-BD46-A127-86C7-90A915375679}"/>
                </a:ext>
              </a:extLst>
            </p:cNvPr>
            <p:cNvSpPr>
              <a:spLocks noEditPoints="1"/>
            </p:cNvSpPr>
            <p:nvPr/>
          </p:nvSpPr>
          <p:spPr bwMode="auto">
            <a:xfrm>
              <a:off x="1713" y="3764"/>
              <a:ext cx="48" cy="61"/>
            </a:xfrm>
            <a:custGeom>
              <a:avLst/>
              <a:gdLst>
                <a:gd name="T0" fmla="*/ 91 w 98"/>
                <a:gd name="T1" fmla="*/ 73 h 122"/>
                <a:gd name="T2" fmla="*/ 91 w 98"/>
                <a:gd name="T3" fmla="*/ 73 h 122"/>
                <a:gd name="T4" fmla="*/ 32 w 98"/>
                <a:gd name="T5" fmla="*/ 73 h 122"/>
                <a:gd name="T6" fmla="*/ 24 w 98"/>
                <a:gd name="T7" fmla="*/ 102 h 122"/>
                <a:gd name="T8" fmla="*/ 9 w 98"/>
                <a:gd name="T9" fmla="*/ 121 h 122"/>
                <a:gd name="T10" fmla="*/ 7 w 98"/>
                <a:gd name="T11" fmla="*/ 122 h 122"/>
                <a:gd name="T12" fmla="*/ 5 w 98"/>
                <a:gd name="T13" fmla="*/ 121 h 122"/>
                <a:gd name="T14" fmla="*/ 0 w 98"/>
                <a:gd name="T15" fmla="*/ 119 h 122"/>
                <a:gd name="T16" fmla="*/ 23 w 98"/>
                <a:gd name="T17" fmla="*/ 84 h 122"/>
                <a:gd name="T18" fmla="*/ 27 w 98"/>
                <a:gd name="T19" fmla="*/ 36 h 122"/>
                <a:gd name="T20" fmla="*/ 27 w 98"/>
                <a:gd name="T21" fmla="*/ 20 h 122"/>
                <a:gd name="T22" fmla="*/ 27 w 98"/>
                <a:gd name="T23" fmla="*/ 1 h 122"/>
                <a:gd name="T24" fmla="*/ 28 w 98"/>
                <a:gd name="T25" fmla="*/ 0 h 122"/>
                <a:gd name="T26" fmla="*/ 47 w 98"/>
                <a:gd name="T27" fmla="*/ 0 h 122"/>
                <a:gd name="T28" fmla="*/ 78 w 98"/>
                <a:gd name="T29" fmla="*/ 0 h 122"/>
                <a:gd name="T30" fmla="*/ 97 w 98"/>
                <a:gd name="T31" fmla="*/ 0 h 122"/>
                <a:gd name="T32" fmla="*/ 98 w 98"/>
                <a:gd name="T33" fmla="*/ 1 h 122"/>
                <a:gd name="T34" fmla="*/ 98 w 98"/>
                <a:gd name="T35" fmla="*/ 20 h 122"/>
                <a:gd name="T36" fmla="*/ 98 w 98"/>
                <a:gd name="T37" fmla="*/ 87 h 122"/>
                <a:gd name="T38" fmla="*/ 98 w 98"/>
                <a:gd name="T39" fmla="*/ 108 h 122"/>
                <a:gd name="T40" fmla="*/ 94 w 98"/>
                <a:gd name="T41" fmla="*/ 118 h 122"/>
                <a:gd name="T42" fmla="*/ 80 w 98"/>
                <a:gd name="T43" fmla="*/ 121 h 122"/>
                <a:gd name="T44" fmla="*/ 74 w 98"/>
                <a:gd name="T45" fmla="*/ 121 h 122"/>
                <a:gd name="T46" fmla="*/ 72 w 98"/>
                <a:gd name="T47" fmla="*/ 121 h 122"/>
                <a:gd name="T48" fmla="*/ 71 w 98"/>
                <a:gd name="T49" fmla="*/ 119 h 122"/>
                <a:gd name="T50" fmla="*/ 69 w 98"/>
                <a:gd name="T51" fmla="*/ 113 h 122"/>
                <a:gd name="T52" fmla="*/ 84 w 98"/>
                <a:gd name="T53" fmla="*/ 114 h 122"/>
                <a:gd name="T54" fmla="*/ 91 w 98"/>
                <a:gd name="T55" fmla="*/ 107 h 122"/>
                <a:gd name="T56" fmla="*/ 91 w 98"/>
                <a:gd name="T57" fmla="*/ 73 h 122"/>
                <a:gd name="T58" fmla="*/ 91 w 98"/>
                <a:gd name="T59" fmla="*/ 67 h 122"/>
                <a:gd name="T60" fmla="*/ 91 w 98"/>
                <a:gd name="T61" fmla="*/ 67 h 122"/>
                <a:gd name="T62" fmla="*/ 91 w 98"/>
                <a:gd name="T63" fmla="*/ 39 h 122"/>
                <a:gd name="T64" fmla="*/ 34 w 98"/>
                <a:gd name="T65" fmla="*/ 39 h 122"/>
                <a:gd name="T66" fmla="*/ 33 w 98"/>
                <a:gd name="T67" fmla="*/ 67 h 122"/>
                <a:gd name="T68" fmla="*/ 91 w 98"/>
                <a:gd name="T69" fmla="*/ 67 h 122"/>
                <a:gd name="T70" fmla="*/ 91 w 98"/>
                <a:gd name="T71" fmla="*/ 33 h 122"/>
                <a:gd name="T72" fmla="*/ 91 w 98"/>
                <a:gd name="T73" fmla="*/ 33 h 122"/>
                <a:gd name="T74" fmla="*/ 91 w 98"/>
                <a:gd name="T75" fmla="*/ 7 h 122"/>
                <a:gd name="T76" fmla="*/ 34 w 98"/>
                <a:gd name="T77" fmla="*/ 7 h 122"/>
                <a:gd name="T78" fmla="*/ 34 w 98"/>
                <a:gd name="T79" fmla="*/ 33 h 122"/>
                <a:gd name="T80" fmla="*/ 91 w 98"/>
                <a:gd name="T81"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122">
                  <a:moveTo>
                    <a:pt x="91" y="73"/>
                  </a:moveTo>
                  <a:lnTo>
                    <a:pt x="91" y="73"/>
                  </a:lnTo>
                  <a:lnTo>
                    <a:pt x="32" y="73"/>
                  </a:lnTo>
                  <a:cubicBezTo>
                    <a:pt x="31" y="84"/>
                    <a:pt x="28" y="94"/>
                    <a:pt x="24" y="102"/>
                  </a:cubicBezTo>
                  <a:cubicBezTo>
                    <a:pt x="20" y="108"/>
                    <a:pt x="15" y="114"/>
                    <a:pt x="9" y="121"/>
                  </a:cubicBezTo>
                  <a:cubicBezTo>
                    <a:pt x="8" y="122"/>
                    <a:pt x="8" y="122"/>
                    <a:pt x="7" y="122"/>
                  </a:cubicBezTo>
                  <a:cubicBezTo>
                    <a:pt x="7" y="122"/>
                    <a:pt x="6" y="122"/>
                    <a:pt x="5" y="121"/>
                  </a:cubicBezTo>
                  <a:cubicBezTo>
                    <a:pt x="4" y="120"/>
                    <a:pt x="2" y="119"/>
                    <a:pt x="0" y="119"/>
                  </a:cubicBezTo>
                  <a:cubicBezTo>
                    <a:pt x="12" y="108"/>
                    <a:pt x="20" y="97"/>
                    <a:pt x="23" y="84"/>
                  </a:cubicBezTo>
                  <a:cubicBezTo>
                    <a:pt x="26" y="74"/>
                    <a:pt x="27" y="58"/>
                    <a:pt x="27" y="36"/>
                  </a:cubicBezTo>
                  <a:lnTo>
                    <a:pt x="27" y="20"/>
                  </a:lnTo>
                  <a:lnTo>
                    <a:pt x="27" y="1"/>
                  </a:lnTo>
                  <a:cubicBezTo>
                    <a:pt x="27" y="0"/>
                    <a:pt x="27" y="0"/>
                    <a:pt x="28" y="0"/>
                  </a:cubicBezTo>
                  <a:lnTo>
                    <a:pt x="47" y="0"/>
                  </a:lnTo>
                  <a:lnTo>
                    <a:pt x="78" y="0"/>
                  </a:lnTo>
                  <a:lnTo>
                    <a:pt x="97" y="0"/>
                  </a:lnTo>
                  <a:cubicBezTo>
                    <a:pt x="97" y="0"/>
                    <a:pt x="98" y="0"/>
                    <a:pt x="98" y="1"/>
                  </a:cubicBezTo>
                  <a:lnTo>
                    <a:pt x="98" y="20"/>
                  </a:lnTo>
                  <a:lnTo>
                    <a:pt x="98" y="87"/>
                  </a:lnTo>
                  <a:lnTo>
                    <a:pt x="98" y="108"/>
                  </a:lnTo>
                  <a:cubicBezTo>
                    <a:pt x="98" y="113"/>
                    <a:pt x="96" y="116"/>
                    <a:pt x="94" y="118"/>
                  </a:cubicBezTo>
                  <a:cubicBezTo>
                    <a:pt x="92" y="120"/>
                    <a:pt x="87" y="121"/>
                    <a:pt x="80" y="121"/>
                  </a:cubicBezTo>
                  <a:cubicBezTo>
                    <a:pt x="78" y="121"/>
                    <a:pt x="76" y="121"/>
                    <a:pt x="74" y="121"/>
                  </a:cubicBezTo>
                  <a:cubicBezTo>
                    <a:pt x="73" y="121"/>
                    <a:pt x="72" y="121"/>
                    <a:pt x="72" y="121"/>
                  </a:cubicBezTo>
                  <a:cubicBezTo>
                    <a:pt x="72" y="120"/>
                    <a:pt x="71" y="120"/>
                    <a:pt x="71" y="119"/>
                  </a:cubicBezTo>
                  <a:cubicBezTo>
                    <a:pt x="71" y="116"/>
                    <a:pt x="70" y="115"/>
                    <a:pt x="69" y="113"/>
                  </a:cubicBezTo>
                  <a:cubicBezTo>
                    <a:pt x="74" y="114"/>
                    <a:pt x="79" y="114"/>
                    <a:pt x="84" y="114"/>
                  </a:cubicBezTo>
                  <a:cubicBezTo>
                    <a:pt x="89" y="114"/>
                    <a:pt x="91" y="112"/>
                    <a:pt x="91" y="107"/>
                  </a:cubicBezTo>
                  <a:lnTo>
                    <a:pt x="91" y="73"/>
                  </a:lnTo>
                  <a:close/>
                  <a:moveTo>
                    <a:pt x="91" y="67"/>
                  </a:moveTo>
                  <a:lnTo>
                    <a:pt x="91" y="67"/>
                  </a:lnTo>
                  <a:lnTo>
                    <a:pt x="91" y="39"/>
                  </a:lnTo>
                  <a:lnTo>
                    <a:pt x="34" y="39"/>
                  </a:lnTo>
                  <a:cubicBezTo>
                    <a:pt x="34" y="52"/>
                    <a:pt x="33" y="61"/>
                    <a:pt x="33" y="67"/>
                  </a:cubicBezTo>
                  <a:lnTo>
                    <a:pt x="91" y="67"/>
                  </a:lnTo>
                  <a:close/>
                  <a:moveTo>
                    <a:pt x="91" y="33"/>
                  </a:moveTo>
                  <a:lnTo>
                    <a:pt x="91" y="33"/>
                  </a:lnTo>
                  <a:lnTo>
                    <a:pt x="91" y="7"/>
                  </a:lnTo>
                  <a:lnTo>
                    <a:pt x="34" y="7"/>
                  </a:lnTo>
                  <a:lnTo>
                    <a:pt x="34" y="33"/>
                  </a:lnTo>
                  <a:lnTo>
                    <a:pt x="91"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15">
              <a:extLst>
                <a:ext uri="{FF2B5EF4-FFF2-40B4-BE49-F238E27FC236}">
                  <a16:creationId xmlns:a16="http://schemas.microsoft.com/office/drawing/2014/main" id="{68CF6997-FE56-3B82-0B1A-6B9C56F23AB9}"/>
                </a:ext>
              </a:extLst>
            </p:cNvPr>
            <p:cNvSpPr>
              <a:spLocks/>
            </p:cNvSpPr>
            <p:nvPr/>
          </p:nvSpPr>
          <p:spPr bwMode="auto">
            <a:xfrm>
              <a:off x="2026" y="3766"/>
              <a:ext cx="27" cy="52"/>
            </a:xfrm>
            <a:custGeom>
              <a:avLst/>
              <a:gdLst>
                <a:gd name="T0" fmla="*/ 34 w 55"/>
                <a:gd name="T1" fmla="*/ 0 h 106"/>
                <a:gd name="T2" fmla="*/ 34 w 55"/>
                <a:gd name="T3" fmla="*/ 0 h 106"/>
                <a:gd name="T4" fmla="*/ 34 w 55"/>
                <a:gd name="T5" fmla="*/ 99 h 106"/>
                <a:gd name="T6" fmla="*/ 55 w 55"/>
                <a:gd name="T7" fmla="*/ 99 h 106"/>
                <a:gd name="T8" fmla="*/ 55 w 55"/>
                <a:gd name="T9" fmla="*/ 106 h 106"/>
                <a:gd name="T10" fmla="*/ 2 w 55"/>
                <a:gd name="T11" fmla="*/ 106 h 106"/>
                <a:gd name="T12" fmla="*/ 2 w 55"/>
                <a:gd name="T13" fmla="*/ 99 h 106"/>
                <a:gd name="T14" fmla="*/ 25 w 55"/>
                <a:gd name="T15" fmla="*/ 99 h 106"/>
                <a:gd name="T16" fmla="*/ 25 w 55"/>
                <a:gd name="T17" fmla="*/ 10 h 106"/>
                <a:gd name="T18" fmla="*/ 2 w 55"/>
                <a:gd name="T19" fmla="*/ 21 h 106"/>
                <a:gd name="T20" fmla="*/ 0 w 55"/>
                <a:gd name="T21" fmla="*/ 13 h 106"/>
                <a:gd name="T22" fmla="*/ 27 w 55"/>
                <a:gd name="T23" fmla="*/ 0 h 106"/>
                <a:gd name="T24" fmla="*/ 34 w 55"/>
                <a:gd name="T2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106">
                  <a:moveTo>
                    <a:pt x="34" y="0"/>
                  </a:moveTo>
                  <a:lnTo>
                    <a:pt x="34" y="0"/>
                  </a:lnTo>
                  <a:lnTo>
                    <a:pt x="34" y="99"/>
                  </a:lnTo>
                  <a:lnTo>
                    <a:pt x="55" y="99"/>
                  </a:lnTo>
                  <a:lnTo>
                    <a:pt x="55" y="106"/>
                  </a:lnTo>
                  <a:lnTo>
                    <a:pt x="2" y="106"/>
                  </a:lnTo>
                  <a:lnTo>
                    <a:pt x="2" y="99"/>
                  </a:lnTo>
                  <a:lnTo>
                    <a:pt x="25" y="99"/>
                  </a:lnTo>
                  <a:lnTo>
                    <a:pt x="25" y="10"/>
                  </a:lnTo>
                  <a:cubicBezTo>
                    <a:pt x="19" y="14"/>
                    <a:pt x="11" y="18"/>
                    <a:pt x="2" y="21"/>
                  </a:cubicBezTo>
                  <a:lnTo>
                    <a:pt x="0" y="13"/>
                  </a:lnTo>
                  <a:cubicBezTo>
                    <a:pt x="9" y="10"/>
                    <a:pt x="18" y="6"/>
                    <a:pt x="27" y="0"/>
                  </a:cubicBez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16">
              <a:extLst>
                <a:ext uri="{FF2B5EF4-FFF2-40B4-BE49-F238E27FC236}">
                  <a16:creationId xmlns:a16="http://schemas.microsoft.com/office/drawing/2014/main" id="{53300772-9A4D-52CB-5F8D-9DBED076EC79}"/>
                </a:ext>
              </a:extLst>
            </p:cNvPr>
            <p:cNvSpPr>
              <a:spLocks noEditPoints="1"/>
            </p:cNvSpPr>
            <p:nvPr/>
          </p:nvSpPr>
          <p:spPr bwMode="auto">
            <a:xfrm>
              <a:off x="2095" y="3766"/>
              <a:ext cx="34" cy="53"/>
            </a:xfrm>
            <a:custGeom>
              <a:avLst/>
              <a:gdLst>
                <a:gd name="T0" fmla="*/ 34 w 67"/>
                <a:gd name="T1" fmla="*/ 0 h 108"/>
                <a:gd name="T2" fmla="*/ 34 w 67"/>
                <a:gd name="T3" fmla="*/ 0 h 108"/>
                <a:gd name="T4" fmla="*/ 67 w 67"/>
                <a:gd name="T5" fmla="*/ 53 h 108"/>
                <a:gd name="T6" fmla="*/ 33 w 67"/>
                <a:gd name="T7" fmla="*/ 108 h 108"/>
                <a:gd name="T8" fmla="*/ 0 w 67"/>
                <a:gd name="T9" fmla="*/ 54 h 108"/>
                <a:gd name="T10" fmla="*/ 34 w 67"/>
                <a:gd name="T11" fmla="*/ 0 h 108"/>
                <a:gd name="T12" fmla="*/ 34 w 67"/>
                <a:gd name="T13" fmla="*/ 0 h 108"/>
                <a:gd name="T14" fmla="*/ 34 w 67"/>
                <a:gd name="T15" fmla="*/ 8 h 108"/>
                <a:gd name="T16" fmla="*/ 34 w 67"/>
                <a:gd name="T17" fmla="*/ 8 h 108"/>
                <a:gd name="T18" fmla="*/ 16 w 67"/>
                <a:gd name="T19" fmla="*/ 20 h 108"/>
                <a:gd name="T20" fmla="*/ 10 w 67"/>
                <a:gd name="T21" fmla="*/ 53 h 108"/>
                <a:gd name="T22" fmla="*/ 17 w 67"/>
                <a:gd name="T23" fmla="*/ 91 h 108"/>
                <a:gd name="T24" fmla="*/ 33 w 67"/>
                <a:gd name="T25" fmla="*/ 100 h 108"/>
                <a:gd name="T26" fmla="*/ 52 w 67"/>
                <a:gd name="T27" fmla="*/ 88 h 108"/>
                <a:gd name="T28" fmla="*/ 57 w 67"/>
                <a:gd name="T29" fmla="*/ 54 h 108"/>
                <a:gd name="T30" fmla="*/ 50 w 67"/>
                <a:gd name="T31" fmla="*/ 17 h 108"/>
                <a:gd name="T32" fmla="*/ 34 w 67"/>
                <a:gd name="T33" fmla="*/ 8 h 108"/>
                <a:gd name="T34" fmla="*/ 34 w 67"/>
                <a:gd name="T35" fmla="*/ 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08">
                  <a:moveTo>
                    <a:pt x="34" y="0"/>
                  </a:moveTo>
                  <a:lnTo>
                    <a:pt x="34" y="0"/>
                  </a:lnTo>
                  <a:cubicBezTo>
                    <a:pt x="56" y="0"/>
                    <a:pt x="67" y="18"/>
                    <a:pt x="67" y="53"/>
                  </a:cubicBezTo>
                  <a:cubicBezTo>
                    <a:pt x="67" y="90"/>
                    <a:pt x="56" y="108"/>
                    <a:pt x="33" y="108"/>
                  </a:cubicBezTo>
                  <a:cubicBezTo>
                    <a:pt x="11" y="108"/>
                    <a:pt x="0" y="90"/>
                    <a:pt x="0" y="54"/>
                  </a:cubicBezTo>
                  <a:cubicBezTo>
                    <a:pt x="0" y="18"/>
                    <a:pt x="11" y="0"/>
                    <a:pt x="34" y="0"/>
                  </a:cubicBezTo>
                  <a:lnTo>
                    <a:pt x="34" y="0"/>
                  </a:lnTo>
                  <a:close/>
                  <a:moveTo>
                    <a:pt x="34" y="8"/>
                  </a:moveTo>
                  <a:lnTo>
                    <a:pt x="34" y="8"/>
                  </a:lnTo>
                  <a:cubicBezTo>
                    <a:pt x="25" y="8"/>
                    <a:pt x="19" y="12"/>
                    <a:pt x="16" y="20"/>
                  </a:cubicBezTo>
                  <a:cubicBezTo>
                    <a:pt x="12" y="27"/>
                    <a:pt x="10" y="38"/>
                    <a:pt x="10" y="53"/>
                  </a:cubicBezTo>
                  <a:cubicBezTo>
                    <a:pt x="10" y="71"/>
                    <a:pt x="12" y="83"/>
                    <a:pt x="17" y="91"/>
                  </a:cubicBezTo>
                  <a:cubicBezTo>
                    <a:pt x="21" y="97"/>
                    <a:pt x="26" y="100"/>
                    <a:pt x="33" y="100"/>
                  </a:cubicBezTo>
                  <a:cubicBezTo>
                    <a:pt x="42" y="100"/>
                    <a:pt x="48" y="96"/>
                    <a:pt x="52" y="88"/>
                  </a:cubicBezTo>
                  <a:cubicBezTo>
                    <a:pt x="55" y="80"/>
                    <a:pt x="57" y="69"/>
                    <a:pt x="57" y="54"/>
                  </a:cubicBezTo>
                  <a:cubicBezTo>
                    <a:pt x="57" y="36"/>
                    <a:pt x="55" y="24"/>
                    <a:pt x="50" y="17"/>
                  </a:cubicBezTo>
                  <a:cubicBezTo>
                    <a:pt x="46" y="11"/>
                    <a:pt x="41" y="8"/>
                    <a:pt x="34" y="8"/>
                  </a:cubicBezTo>
                  <a:lnTo>
                    <a:pt x="34" y="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17">
              <a:extLst>
                <a:ext uri="{FF2B5EF4-FFF2-40B4-BE49-F238E27FC236}">
                  <a16:creationId xmlns:a16="http://schemas.microsoft.com/office/drawing/2014/main" id="{C04201E0-6D86-D89A-D298-1F7C7D5C7199}"/>
                </a:ext>
              </a:extLst>
            </p:cNvPr>
            <p:cNvSpPr>
              <a:spLocks noEditPoints="1"/>
            </p:cNvSpPr>
            <p:nvPr/>
          </p:nvSpPr>
          <p:spPr bwMode="auto">
            <a:xfrm>
              <a:off x="2155" y="3764"/>
              <a:ext cx="48" cy="61"/>
            </a:xfrm>
            <a:custGeom>
              <a:avLst/>
              <a:gdLst>
                <a:gd name="T0" fmla="*/ 90 w 97"/>
                <a:gd name="T1" fmla="*/ 73 h 122"/>
                <a:gd name="T2" fmla="*/ 90 w 97"/>
                <a:gd name="T3" fmla="*/ 73 h 122"/>
                <a:gd name="T4" fmla="*/ 31 w 97"/>
                <a:gd name="T5" fmla="*/ 73 h 122"/>
                <a:gd name="T6" fmla="*/ 23 w 97"/>
                <a:gd name="T7" fmla="*/ 102 h 122"/>
                <a:gd name="T8" fmla="*/ 8 w 97"/>
                <a:gd name="T9" fmla="*/ 121 h 122"/>
                <a:gd name="T10" fmla="*/ 7 w 97"/>
                <a:gd name="T11" fmla="*/ 122 h 122"/>
                <a:gd name="T12" fmla="*/ 5 w 97"/>
                <a:gd name="T13" fmla="*/ 121 h 122"/>
                <a:gd name="T14" fmla="*/ 0 w 97"/>
                <a:gd name="T15" fmla="*/ 119 h 122"/>
                <a:gd name="T16" fmla="*/ 22 w 97"/>
                <a:gd name="T17" fmla="*/ 84 h 122"/>
                <a:gd name="T18" fmla="*/ 27 w 97"/>
                <a:gd name="T19" fmla="*/ 36 h 122"/>
                <a:gd name="T20" fmla="*/ 27 w 97"/>
                <a:gd name="T21" fmla="*/ 20 h 122"/>
                <a:gd name="T22" fmla="*/ 26 w 97"/>
                <a:gd name="T23" fmla="*/ 1 h 122"/>
                <a:gd name="T24" fmla="*/ 27 w 97"/>
                <a:gd name="T25" fmla="*/ 0 h 122"/>
                <a:gd name="T26" fmla="*/ 46 w 97"/>
                <a:gd name="T27" fmla="*/ 0 h 122"/>
                <a:gd name="T28" fmla="*/ 77 w 97"/>
                <a:gd name="T29" fmla="*/ 0 h 122"/>
                <a:gd name="T30" fmla="*/ 96 w 97"/>
                <a:gd name="T31" fmla="*/ 0 h 122"/>
                <a:gd name="T32" fmla="*/ 97 w 97"/>
                <a:gd name="T33" fmla="*/ 1 h 122"/>
                <a:gd name="T34" fmla="*/ 97 w 97"/>
                <a:gd name="T35" fmla="*/ 20 h 122"/>
                <a:gd name="T36" fmla="*/ 97 w 97"/>
                <a:gd name="T37" fmla="*/ 87 h 122"/>
                <a:gd name="T38" fmla="*/ 97 w 97"/>
                <a:gd name="T39" fmla="*/ 108 h 122"/>
                <a:gd name="T40" fmla="*/ 93 w 97"/>
                <a:gd name="T41" fmla="*/ 118 h 122"/>
                <a:gd name="T42" fmla="*/ 79 w 97"/>
                <a:gd name="T43" fmla="*/ 121 h 122"/>
                <a:gd name="T44" fmla="*/ 73 w 97"/>
                <a:gd name="T45" fmla="*/ 121 h 122"/>
                <a:gd name="T46" fmla="*/ 71 w 97"/>
                <a:gd name="T47" fmla="*/ 121 h 122"/>
                <a:gd name="T48" fmla="*/ 70 w 97"/>
                <a:gd name="T49" fmla="*/ 119 h 122"/>
                <a:gd name="T50" fmla="*/ 68 w 97"/>
                <a:gd name="T51" fmla="*/ 113 h 122"/>
                <a:gd name="T52" fmla="*/ 84 w 97"/>
                <a:gd name="T53" fmla="*/ 114 h 122"/>
                <a:gd name="T54" fmla="*/ 90 w 97"/>
                <a:gd name="T55" fmla="*/ 107 h 122"/>
                <a:gd name="T56" fmla="*/ 90 w 97"/>
                <a:gd name="T57" fmla="*/ 73 h 122"/>
                <a:gd name="T58" fmla="*/ 90 w 97"/>
                <a:gd name="T59" fmla="*/ 67 h 122"/>
                <a:gd name="T60" fmla="*/ 90 w 97"/>
                <a:gd name="T61" fmla="*/ 67 h 122"/>
                <a:gd name="T62" fmla="*/ 90 w 97"/>
                <a:gd name="T63" fmla="*/ 39 h 122"/>
                <a:gd name="T64" fmla="*/ 33 w 97"/>
                <a:gd name="T65" fmla="*/ 39 h 122"/>
                <a:gd name="T66" fmla="*/ 32 w 97"/>
                <a:gd name="T67" fmla="*/ 67 h 122"/>
                <a:gd name="T68" fmla="*/ 90 w 97"/>
                <a:gd name="T69" fmla="*/ 67 h 122"/>
                <a:gd name="T70" fmla="*/ 90 w 97"/>
                <a:gd name="T71" fmla="*/ 33 h 122"/>
                <a:gd name="T72" fmla="*/ 90 w 97"/>
                <a:gd name="T73" fmla="*/ 33 h 122"/>
                <a:gd name="T74" fmla="*/ 90 w 97"/>
                <a:gd name="T75" fmla="*/ 7 h 122"/>
                <a:gd name="T76" fmla="*/ 33 w 97"/>
                <a:gd name="T77" fmla="*/ 7 h 122"/>
                <a:gd name="T78" fmla="*/ 33 w 97"/>
                <a:gd name="T79" fmla="*/ 33 h 122"/>
                <a:gd name="T80" fmla="*/ 90 w 97"/>
                <a:gd name="T81"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122">
                  <a:moveTo>
                    <a:pt x="90" y="73"/>
                  </a:moveTo>
                  <a:lnTo>
                    <a:pt x="90" y="73"/>
                  </a:lnTo>
                  <a:lnTo>
                    <a:pt x="31" y="73"/>
                  </a:lnTo>
                  <a:cubicBezTo>
                    <a:pt x="30" y="84"/>
                    <a:pt x="27" y="94"/>
                    <a:pt x="23" y="102"/>
                  </a:cubicBezTo>
                  <a:cubicBezTo>
                    <a:pt x="20" y="108"/>
                    <a:pt x="15" y="114"/>
                    <a:pt x="8" y="121"/>
                  </a:cubicBezTo>
                  <a:cubicBezTo>
                    <a:pt x="7" y="122"/>
                    <a:pt x="7" y="122"/>
                    <a:pt x="7" y="122"/>
                  </a:cubicBezTo>
                  <a:cubicBezTo>
                    <a:pt x="6" y="122"/>
                    <a:pt x="6" y="122"/>
                    <a:pt x="5" y="121"/>
                  </a:cubicBezTo>
                  <a:cubicBezTo>
                    <a:pt x="3" y="120"/>
                    <a:pt x="1" y="119"/>
                    <a:pt x="0" y="119"/>
                  </a:cubicBezTo>
                  <a:cubicBezTo>
                    <a:pt x="11" y="108"/>
                    <a:pt x="19" y="97"/>
                    <a:pt x="22" y="84"/>
                  </a:cubicBezTo>
                  <a:cubicBezTo>
                    <a:pt x="25" y="74"/>
                    <a:pt x="27" y="58"/>
                    <a:pt x="27" y="36"/>
                  </a:cubicBezTo>
                  <a:lnTo>
                    <a:pt x="27" y="20"/>
                  </a:lnTo>
                  <a:lnTo>
                    <a:pt x="26" y="1"/>
                  </a:lnTo>
                  <a:cubicBezTo>
                    <a:pt x="26" y="0"/>
                    <a:pt x="27" y="0"/>
                    <a:pt x="27" y="0"/>
                  </a:cubicBezTo>
                  <a:lnTo>
                    <a:pt x="46" y="0"/>
                  </a:lnTo>
                  <a:lnTo>
                    <a:pt x="77" y="0"/>
                  </a:lnTo>
                  <a:lnTo>
                    <a:pt x="96" y="0"/>
                  </a:lnTo>
                  <a:cubicBezTo>
                    <a:pt x="97" y="0"/>
                    <a:pt x="97" y="0"/>
                    <a:pt x="97" y="1"/>
                  </a:cubicBezTo>
                  <a:lnTo>
                    <a:pt x="97" y="20"/>
                  </a:lnTo>
                  <a:lnTo>
                    <a:pt x="97" y="87"/>
                  </a:lnTo>
                  <a:lnTo>
                    <a:pt x="97" y="108"/>
                  </a:lnTo>
                  <a:cubicBezTo>
                    <a:pt x="97" y="113"/>
                    <a:pt x="96" y="116"/>
                    <a:pt x="93" y="118"/>
                  </a:cubicBezTo>
                  <a:cubicBezTo>
                    <a:pt x="91" y="120"/>
                    <a:pt x="86" y="121"/>
                    <a:pt x="79" y="121"/>
                  </a:cubicBezTo>
                  <a:cubicBezTo>
                    <a:pt x="78" y="121"/>
                    <a:pt x="76" y="121"/>
                    <a:pt x="73" y="121"/>
                  </a:cubicBezTo>
                  <a:cubicBezTo>
                    <a:pt x="72" y="121"/>
                    <a:pt x="71" y="121"/>
                    <a:pt x="71" y="121"/>
                  </a:cubicBezTo>
                  <a:cubicBezTo>
                    <a:pt x="71" y="120"/>
                    <a:pt x="71" y="120"/>
                    <a:pt x="70" y="119"/>
                  </a:cubicBezTo>
                  <a:cubicBezTo>
                    <a:pt x="70" y="116"/>
                    <a:pt x="69" y="115"/>
                    <a:pt x="68" y="113"/>
                  </a:cubicBezTo>
                  <a:cubicBezTo>
                    <a:pt x="73" y="114"/>
                    <a:pt x="78" y="114"/>
                    <a:pt x="84" y="114"/>
                  </a:cubicBezTo>
                  <a:cubicBezTo>
                    <a:pt x="88" y="114"/>
                    <a:pt x="90" y="112"/>
                    <a:pt x="90" y="107"/>
                  </a:cubicBezTo>
                  <a:lnTo>
                    <a:pt x="90" y="73"/>
                  </a:lnTo>
                  <a:close/>
                  <a:moveTo>
                    <a:pt x="90" y="67"/>
                  </a:moveTo>
                  <a:lnTo>
                    <a:pt x="90" y="67"/>
                  </a:lnTo>
                  <a:lnTo>
                    <a:pt x="90" y="39"/>
                  </a:lnTo>
                  <a:lnTo>
                    <a:pt x="33" y="39"/>
                  </a:lnTo>
                  <a:cubicBezTo>
                    <a:pt x="33" y="52"/>
                    <a:pt x="33" y="61"/>
                    <a:pt x="32" y="67"/>
                  </a:cubicBezTo>
                  <a:lnTo>
                    <a:pt x="90" y="67"/>
                  </a:lnTo>
                  <a:close/>
                  <a:moveTo>
                    <a:pt x="90" y="33"/>
                  </a:moveTo>
                  <a:lnTo>
                    <a:pt x="90" y="33"/>
                  </a:lnTo>
                  <a:lnTo>
                    <a:pt x="90" y="7"/>
                  </a:lnTo>
                  <a:lnTo>
                    <a:pt x="33" y="7"/>
                  </a:lnTo>
                  <a:lnTo>
                    <a:pt x="33" y="33"/>
                  </a:lnTo>
                  <a:lnTo>
                    <a:pt x="90"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18">
              <a:extLst>
                <a:ext uri="{FF2B5EF4-FFF2-40B4-BE49-F238E27FC236}">
                  <a16:creationId xmlns:a16="http://schemas.microsoft.com/office/drawing/2014/main" id="{59B882BB-AFAC-8078-3C92-ABCDF4F466FC}"/>
                </a:ext>
              </a:extLst>
            </p:cNvPr>
            <p:cNvSpPr>
              <a:spLocks/>
            </p:cNvSpPr>
            <p:nvPr/>
          </p:nvSpPr>
          <p:spPr bwMode="auto">
            <a:xfrm>
              <a:off x="2429" y="3766"/>
              <a:ext cx="27" cy="52"/>
            </a:xfrm>
            <a:custGeom>
              <a:avLst/>
              <a:gdLst>
                <a:gd name="T0" fmla="*/ 34 w 55"/>
                <a:gd name="T1" fmla="*/ 0 h 106"/>
                <a:gd name="T2" fmla="*/ 34 w 55"/>
                <a:gd name="T3" fmla="*/ 0 h 106"/>
                <a:gd name="T4" fmla="*/ 34 w 55"/>
                <a:gd name="T5" fmla="*/ 99 h 106"/>
                <a:gd name="T6" fmla="*/ 55 w 55"/>
                <a:gd name="T7" fmla="*/ 99 h 106"/>
                <a:gd name="T8" fmla="*/ 55 w 55"/>
                <a:gd name="T9" fmla="*/ 106 h 106"/>
                <a:gd name="T10" fmla="*/ 2 w 55"/>
                <a:gd name="T11" fmla="*/ 106 h 106"/>
                <a:gd name="T12" fmla="*/ 2 w 55"/>
                <a:gd name="T13" fmla="*/ 99 h 106"/>
                <a:gd name="T14" fmla="*/ 24 w 55"/>
                <a:gd name="T15" fmla="*/ 99 h 106"/>
                <a:gd name="T16" fmla="*/ 24 w 55"/>
                <a:gd name="T17" fmla="*/ 10 h 106"/>
                <a:gd name="T18" fmla="*/ 1 w 55"/>
                <a:gd name="T19" fmla="*/ 21 h 106"/>
                <a:gd name="T20" fmla="*/ 0 w 55"/>
                <a:gd name="T21" fmla="*/ 13 h 106"/>
                <a:gd name="T22" fmla="*/ 26 w 55"/>
                <a:gd name="T23" fmla="*/ 0 h 106"/>
                <a:gd name="T24" fmla="*/ 34 w 55"/>
                <a:gd name="T2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106">
                  <a:moveTo>
                    <a:pt x="34" y="0"/>
                  </a:moveTo>
                  <a:lnTo>
                    <a:pt x="34" y="0"/>
                  </a:lnTo>
                  <a:lnTo>
                    <a:pt x="34" y="99"/>
                  </a:lnTo>
                  <a:lnTo>
                    <a:pt x="55" y="99"/>
                  </a:lnTo>
                  <a:lnTo>
                    <a:pt x="55" y="106"/>
                  </a:lnTo>
                  <a:lnTo>
                    <a:pt x="2" y="106"/>
                  </a:lnTo>
                  <a:lnTo>
                    <a:pt x="2" y="99"/>
                  </a:lnTo>
                  <a:lnTo>
                    <a:pt x="24" y="99"/>
                  </a:lnTo>
                  <a:lnTo>
                    <a:pt x="24" y="10"/>
                  </a:lnTo>
                  <a:cubicBezTo>
                    <a:pt x="18" y="14"/>
                    <a:pt x="10" y="18"/>
                    <a:pt x="1" y="21"/>
                  </a:cubicBezTo>
                  <a:lnTo>
                    <a:pt x="0" y="13"/>
                  </a:lnTo>
                  <a:cubicBezTo>
                    <a:pt x="9" y="10"/>
                    <a:pt x="17" y="6"/>
                    <a:pt x="26" y="0"/>
                  </a:cubicBez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19">
              <a:extLst>
                <a:ext uri="{FF2B5EF4-FFF2-40B4-BE49-F238E27FC236}">
                  <a16:creationId xmlns:a16="http://schemas.microsoft.com/office/drawing/2014/main" id="{AEBE644C-1D26-992F-A9E6-79DAB009D48D}"/>
                </a:ext>
              </a:extLst>
            </p:cNvPr>
            <p:cNvSpPr>
              <a:spLocks/>
            </p:cNvSpPr>
            <p:nvPr/>
          </p:nvSpPr>
          <p:spPr bwMode="auto">
            <a:xfrm>
              <a:off x="2501" y="3766"/>
              <a:ext cx="27" cy="52"/>
            </a:xfrm>
            <a:custGeom>
              <a:avLst/>
              <a:gdLst>
                <a:gd name="T0" fmla="*/ 34 w 55"/>
                <a:gd name="T1" fmla="*/ 0 h 106"/>
                <a:gd name="T2" fmla="*/ 34 w 55"/>
                <a:gd name="T3" fmla="*/ 0 h 106"/>
                <a:gd name="T4" fmla="*/ 34 w 55"/>
                <a:gd name="T5" fmla="*/ 99 h 106"/>
                <a:gd name="T6" fmla="*/ 55 w 55"/>
                <a:gd name="T7" fmla="*/ 99 h 106"/>
                <a:gd name="T8" fmla="*/ 55 w 55"/>
                <a:gd name="T9" fmla="*/ 106 h 106"/>
                <a:gd name="T10" fmla="*/ 2 w 55"/>
                <a:gd name="T11" fmla="*/ 106 h 106"/>
                <a:gd name="T12" fmla="*/ 2 w 55"/>
                <a:gd name="T13" fmla="*/ 99 h 106"/>
                <a:gd name="T14" fmla="*/ 25 w 55"/>
                <a:gd name="T15" fmla="*/ 99 h 106"/>
                <a:gd name="T16" fmla="*/ 25 w 55"/>
                <a:gd name="T17" fmla="*/ 10 h 106"/>
                <a:gd name="T18" fmla="*/ 2 w 55"/>
                <a:gd name="T19" fmla="*/ 21 h 106"/>
                <a:gd name="T20" fmla="*/ 0 w 55"/>
                <a:gd name="T21" fmla="*/ 13 h 106"/>
                <a:gd name="T22" fmla="*/ 27 w 55"/>
                <a:gd name="T23" fmla="*/ 0 h 106"/>
                <a:gd name="T24" fmla="*/ 34 w 55"/>
                <a:gd name="T2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106">
                  <a:moveTo>
                    <a:pt x="34" y="0"/>
                  </a:moveTo>
                  <a:lnTo>
                    <a:pt x="34" y="0"/>
                  </a:lnTo>
                  <a:lnTo>
                    <a:pt x="34" y="99"/>
                  </a:lnTo>
                  <a:lnTo>
                    <a:pt x="55" y="99"/>
                  </a:lnTo>
                  <a:lnTo>
                    <a:pt x="55" y="106"/>
                  </a:lnTo>
                  <a:lnTo>
                    <a:pt x="2" y="106"/>
                  </a:lnTo>
                  <a:lnTo>
                    <a:pt x="2" y="99"/>
                  </a:lnTo>
                  <a:lnTo>
                    <a:pt x="25" y="99"/>
                  </a:lnTo>
                  <a:lnTo>
                    <a:pt x="25" y="10"/>
                  </a:lnTo>
                  <a:cubicBezTo>
                    <a:pt x="19" y="14"/>
                    <a:pt x="11" y="18"/>
                    <a:pt x="2" y="21"/>
                  </a:cubicBezTo>
                  <a:lnTo>
                    <a:pt x="0" y="13"/>
                  </a:lnTo>
                  <a:cubicBezTo>
                    <a:pt x="9" y="10"/>
                    <a:pt x="18" y="6"/>
                    <a:pt x="27" y="0"/>
                  </a:cubicBez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20">
              <a:extLst>
                <a:ext uri="{FF2B5EF4-FFF2-40B4-BE49-F238E27FC236}">
                  <a16:creationId xmlns:a16="http://schemas.microsoft.com/office/drawing/2014/main" id="{C6A219AC-04BC-7675-8373-D31F9355E9C4}"/>
                </a:ext>
              </a:extLst>
            </p:cNvPr>
            <p:cNvSpPr>
              <a:spLocks noEditPoints="1"/>
            </p:cNvSpPr>
            <p:nvPr/>
          </p:nvSpPr>
          <p:spPr bwMode="auto">
            <a:xfrm>
              <a:off x="2558" y="3764"/>
              <a:ext cx="48" cy="61"/>
            </a:xfrm>
            <a:custGeom>
              <a:avLst/>
              <a:gdLst>
                <a:gd name="T0" fmla="*/ 90 w 97"/>
                <a:gd name="T1" fmla="*/ 73 h 122"/>
                <a:gd name="T2" fmla="*/ 90 w 97"/>
                <a:gd name="T3" fmla="*/ 73 h 122"/>
                <a:gd name="T4" fmla="*/ 32 w 97"/>
                <a:gd name="T5" fmla="*/ 73 h 122"/>
                <a:gd name="T6" fmla="*/ 23 w 97"/>
                <a:gd name="T7" fmla="*/ 102 h 122"/>
                <a:gd name="T8" fmla="*/ 9 w 97"/>
                <a:gd name="T9" fmla="*/ 121 h 122"/>
                <a:gd name="T10" fmla="*/ 7 w 97"/>
                <a:gd name="T11" fmla="*/ 122 h 122"/>
                <a:gd name="T12" fmla="*/ 5 w 97"/>
                <a:gd name="T13" fmla="*/ 121 h 122"/>
                <a:gd name="T14" fmla="*/ 0 w 97"/>
                <a:gd name="T15" fmla="*/ 119 h 122"/>
                <a:gd name="T16" fmla="*/ 23 w 97"/>
                <a:gd name="T17" fmla="*/ 84 h 122"/>
                <a:gd name="T18" fmla="*/ 27 w 97"/>
                <a:gd name="T19" fmla="*/ 36 h 122"/>
                <a:gd name="T20" fmla="*/ 27 w 97"/>
                <a:gd name="T21" fmla="*/ 20 h 122"/>
                <a:gd name="T22" fmla="*/ 27 w 97"/>
                <a:gd name="T23" fmla="*/ 1 h 122"/>
                <a:gd name="T24" fmla="*/ 28 w 97"/>
                <a:gd name="T25" fmla="*/ 0 h 122"/>
                <a:gd name="T26" fmla="*/ 47 w 97"/>
                <a:gd name="T27" fmla="*/ 0 h 122"/>
                <a:gd name="T28" fmla="*/ 77 w 97"/>
                <a:gd name="T29" fmla="*/ 0 h 122"/>
                <a:gd name="T30" fmla="*/ 96 w 97"/>
                <a:gd name="T31" fmla="*/ 0 h 122"/>
                <a:gd name="T32" fmla="*/ 97 w 97"/>
                <a:gd name="T33" fmla="*/ 1 h 122"/>
                <a:gd name="T34" fmla="*/ 97 w 97"/>
                <a:gd name="T35" fmla="*/ 20 h 122"/>
                <a:gd name="T36" fmla="*/ 97 w 97"/>
                <a:gd name="T37" fmla="*/ 87 h 122"/>
                <a:gd name="T38" fmla="*/ 97 w 97"/>
                <a:gd name="T39" fmla="*/ 108 h 122"/>
                <a:gd name="T40" fmla="*/ 94 w 97"/>
                <a:gd name="T41" fmla="*/ 118 h 122"/>
                <a:gd name="T42" fmla="*/ 79 w 97"/>
                <a:gd name="T43" fmla="*/ 121 h 122"/>
                <a:gd name="T44" fmla="*/ 74 w 97"/>
                <a:gd name="T45" fmla="*/ 121 h 122"/>
                <a:gd name="T46" fmla="*/ 72 w 97"/>
                <a:gd name="T47" fmla="*/ 121 h 122"/>
                <a:gd name="T48" fmla="*/ 71 w 97"/>
                <a:gd name="T49" fmla="*/ 119 h 122"/>
                <a:gd name="T50" fmla="*/ 68 w 97"/>
                <a:gd name="T51" fmla="*/ 113 h 122"/>
                <a:gd name="T52" fmla="*/ 84 w 97"/>
                <a:gd name="T53" fmla="*/ 114 h 122"/>
                <a:gd name="T54" fmla="*/ 90 w 97"/>
                <a:gd name="T55" fmla="*/ 107 h 122"/>
                <a:gd name="T56" fmla="*/ 90 w 97"/>
                <a:gd name="T57" fmla="*/ 73 h 122"/>
                <a:gd name="T58" fmla="*/ 90 w 97"/>
                <a:gd name="T59" fmla="*/ 67 h 122"/>
                <a:gd name="T60" fmla="*/ 90 w 97"/>
                <a:gd name="T61" fmla="*/ 67 h 122"/>
                <a:gd name="T62" fmla="*/ 90 w 97"/>
                <a:gd name="T63" fmla="*/ 39 h 122"/>
                <a:gd name="T64" fmla="*/ 34 w 97"/>
                <a:gd name="T65" fmla="*/ 39 h 122"/>
                <a:gd name="T66" fmla="*/ 32 w 97"/>
                <a:gd name="T67" fmla="*/ 67 h 122"/>
                <a:gd name="T68" fmla="*/ 90 w 97"/>
                <a:gd name="T69" fmla="*/ 67 h 122"/>
                <a:gd name="T70" fmla="*/ 90 w 97"/>
                <a:gd name="T71" fmla="*/ 33 h 122"/>
                <a:gd name="T72" fmla="*/ 90 w 97"/>
                <a:gd name="T73" fmla="*/ 33 h 122"/>
                <a:gd name="T74" fmla="*/ 90 w 97"/>
                <a:gd name="T75" fmla="*/ 7 h 122"/>
                <a:gd name="T76" fmla="*/ 34 w 97"/>
                <a:gd name="T77" fmla="*/ 7 h 122"/>
                <a:gd name="T78" fmla="*/ 34 w 97"/>
                <a:gd name="T79" fmla="*/ 33 h 122"/>
                <a:gd name="T80" fmla="*/ 90 w 97"/>
                <a:gd name="T81"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122">
                  <a:moveTo>
                    <a:pt x="90" y="73"/>
                  </a:moveTo>
                  <a:lnTo>
                    <a:pt x="90" y="73"/>
                  </a:lnTo>
                  <a:lnTo>
                    <a:pt x="32" y="73"/>
                  </a:lnTo>
                  <a:cubicBezTo>
                    <a:pt x="30" y="84"/>
                    <a:pt x="27" y="94"/>
                    <a:pt x="23" y="102"/>
                  </a:cubicBezTo>
                  <a:cubicBezTo>
                    <a:pt x="20" y="108"/>
                    <a:pt x="15" y="114"/>
                    <a:pt x="9" y="121"/>
                  </a:cubicBezTo>
                  <a:cubicBezTo>
                    <a:pt x="8" y="122"/>
                    <a:pt x="7" y="122"/>
                    <a:pt x="7" y="122"/>
                  </a:cubicBezTo>
                  <a:cubicBezTo>
                    <a:pt x="7" y="122"/>
                    <a:pt x="6" y="122"/>
                    <a:pt x="5" y="121"/>
                  </a:cubicBezTo>
                  <a:cubicBezTo>
                    <a:pt x="3" y="120"/>
                    <a:pt x="2" y="119"/>
                    <a:pt x="0" y="119"/>
                  </a:cubicBezTo>
                  <a:cubicBezTo>
                    <a:pt x="12" y="108"/>
                    <a:pt x="19" y="97"/>
                    <a:pt x="23" y="84"/>
                  </a:cubicBezTo>
                  <a:cubicBezTo>
                    <a:pt x="25" y="74"/>
                    <a:pt x="27" y="58"/>
                    <a:pt x="27" y="36"/>
                  </a:cubicBezTo>
                  <a:lnTo>
                    <a:pt x="27" y="20"/>
                  </a:lnTo>
                  <a:lnTo>
                    <a:pt x="27" y="1"/>
                  </a:lnTo>
                  <a:cubicBezTo>
                    <a:pt x="27" y="0"/>
                    <a:pt x="27" y="0"/>
                    <a:pt x="28" y="0"/>
                  </a:cubicBezTo>
                  <a:lnTo>
                    <a:pt x="47" y="0"/>
                  </a:lnTo>
                  <a:lnTo>
                    <a:pt x="77" y="0"/>
                  </a:lnTo>
                  <a:lnTo>
                    <a:pt x="96" y="0"/>
                  </a:lnTo>
                  <a:cubicBezTo>
                    <a:pt x="97" y="0"/>
                    <a:pt x="97" y="0"/>
                    <a:pt x="97" y="1"/>
                  </a:cubicBezTo>
                  <a:lnTo>
                    <a:pt x="97" y="20"/>
                  </a:lnTo>
                  <a:lnTo>
                    <a:pt x="97" y="87"/>
                  </a:lnTo>
                  <a:lnTo>
                    <a:pt x="97" y="108"/>
                  </a:lnTo>
                  <a:cubicBezTo>
                    <a:pt x="97" y="113"/>
                    <a:pt x="96" y="116"/>
                    <a:pt x="94" y="118"/>
                  </a:cubicBezTo>
                  <a:cubicBezTo>
                    <a:pt x="91" y="120"/>
                    <a:pt x="87" y="121"/>
                    <a:pt x="79" y="121"/>
                  </a:cubicBezTo>
                  <a:cubicBezTo>
                    <a:pt x="78" y="121"/>
                    <a:pt x="76" y="121"/>
                    <a:pt x="74" y="121"/>
                  </a:cubicBezTo>
                  <a:cubicBezTo>
                    <a:pt x="72" y="121"/>
                    <a:pt x="72" y="121"/>
                    <a:pt x="72" y="121"/>
                  </a:cubicBezTo>
                  <a:cubicBezTo>
                    <a:pt x="71" y="120"/>
                    <a:pt x="71" y="120"/>
                    <a:pt x="71" y="119"/>
                  </a:cubicBezTo>
                  <a:cubicBezTo>
                    <a:pt x="70" y="116"/>
                    <a:pt x="69" y="115"/>
                    <a:pt x="68" y="113"/>
                  </a:cubicBezTo>
                  <a:cubicBezTo>
                    <a:pt x="74" y="114"/>
                    <a:pt x="79" y="114"/>
                    <a:pt x="84" y="114"/>
                  </a:cubicBezTo>
                  <a:cubicBezTo>
                    <a:pt x="88" y="114"/>
                    <a:pt x="90" y="112"/>
                    <a:pt x="90" y="107"/>
                  </a:cubicBezTo>
                  <a:lnTo>
                    <a:pt x="90" y="73"/>
                  </a:lnTo>
                  <a:close/>
                  <a:moveTo>
                    <a:pt x="90" y="67"/>
                  </a:moveTo>
                  <a:lnTo>
                    <a:pt x="90" y="67"/>
                  </a:lnTo>
                  <a:lnTo>
                    <a:pt x="90" y="39"/>
                  </a:lnTo>
                  <a:lnTo>
                    <a:pt x="34" y="39"/>
                  </a:lnTo>
                  <a:cubicBezTo>
                    <a:pt x="33" y="52"/>
                    <a:pt x="33" y="61"/>
                    <a:pt x="32" y="67"/>
                  </a:cubicBezTo>
                  <a:lnTo>
                    <a:pt x="90" y="67"/>
                  </a:lnTo>
                  <a:close/>
                  <a:moveTo>
                    <a:pt x="90" y="33"/>
                  </a:moveTo>
                  <a:lnTo>
                    <a:pt x="90" y="33"/>
                  </a:lnTo>
                  <a:lnTo>
                    <a:pt x="90" y="7"/>
                  </a:lnTo>
                  <a:lnTo>
                    <a:pt x="34" y="7"/>
                  </a:lnTo>
                  <a:lnTo>
                    <a:pt x="34" y="33"/>
                  </a:lnTo>
                  <a:lnTo>
                    <a:pt x="90"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21">
              <a:extLst>
                <a:ext uri="{FF2B5EF4-FFF2-40B4-BE49-F238E27FC236}">
                  <a16:creationId xmlns:a16="http://schemas.microsoft.com/office/drawing/2014/main" id="{D9B86B64-1003-2379-0B65-A5C94BD51C4F}"/>
                </a:ext>
              </a:extLst>
            </p:cNvPr>
            <p:cNvSpPr>
              <a:spLocks/>
            </p:cNvSpPr>
            <p:nvPr/>
          </p:nvSpPr>
          <p:spPr bwMode="auto">
            <a:xfrm>
              <a:off x="2831" y="3766"/>
              <a:ext cx="27" cy="52"/>
            </a:xfrm>
            <a:custGeom>
              <a:avLst/>
              <a:gdLst>
                <a:gd name="T0" fmla="*/ 34 w 55"/>
                <a:gd name="T1" fmla="*/ 0 h 106"/>
                <a:gd name="T2" fmla="*/ 34 w 55"/>
                <a:gd name="T3" fmla="*/ 0 h 106"/>
                <a:gd name="T4" fmla="*/ 34 w 55"/>
                <a:gd name="T5" fmla="*/ 99 h 106"/>
                <a:gd name="T6" fmla="*/ 55 w 55"/>
                <a:gd name="T7" fmla="*/ 99 h 106"/>
                <a:gd name="T8" fmla="*/ 55 w 55"/>
                <a:gd name="T9" fmla="*/ 106 h 106"/>
                <a:gd name="T10" fmla="*/ 2 w 55"/>
                <a:gd name="T11" fmla="*/ 106 h 106"/>
                <a:gd name="T12" fmla="*/ 2 w 55"/>
                <a:gd name="T13" fmla="*/ 99 h 106"/>
                <a:gd name="T14" fmla="*/ 25 w 55"/>
                <a:gd name="T15" fmla="*/ 99 h 106"/>
                <a:gd name="T16" fmla="*/ 25 w 55"/>
                <a:gd name="T17" fmla="*/ 10 h 106"/>
                <a:gd name="T18" fmla="*/ 2 w 55"/>
                <a:gd name="T19" fmla="*/ 21 h 106"/>
                <a:gd name="T20" fmla="*/ 0 w 55"/>
                <a:gd name="T21" fmla="*/ 13 h 106"/>
                <a:gd name="T22" fmla="*/ 26 w 55"/>
                <a:gd name="T23" fmla="*/ 0 h 106"/>
                <a:gd name="T24" fmla="*/ 34 w 55"/>
                <a:gd name="T2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106">
                  <a:moveTo>
                    <a:pt x="34" y="0"/>
                  </a:moveTo>
                  <a:lnTo>
                    <a:pt x="34" y="0"/>
                  </a:lnTo>
                  <a:lnTo>
                    <a:pt x="34" y="99"/>
                  </a:lnTo>
                  <a:lnTo>
                    <a:pt x="55" y="99"/>
                  </a:lnTo>
                  <a:lnTo>
                    <a:pt x="55" y="106"/>
                  </a:lnTo>
                  <a:lnTo>
                    <a:pt x="2" y="106"/>
                  </a:lnTo>
                  <a:lnTo>
                    <a:pt x="2" y="99"/>
                  </a:lnTo>
                  <a:lnTo>
                    <a:pt x="25" y="99"/>
                  </a:lnTo>
                  <a:lnTo>
                    <a:pt x="25" y="10"/>
                  </a:lnTo>
                  <a:cubicBezTo>
                    <a:pt x="18" y="14"/>
                    <a:pt x="11" y="18"/>
                    <a:pt x="2" y="21"/>
                  </a:cubicBezTo>
                  <a:lnTo>
                    <a:pt x="0" y="13"/>
                  </a:lnTo>
                  <a:cubicBezTo>
                    <a:pt x="9" y="10"/>
                    <a:pt x="18" y="6"/>
                    <a:pt x="26" y="0"/>
                  </a:cubicBez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22">
              <a:extLst>
                <a:ext uri="{FF2B5EF4-FFF2-40B4-BE49-F238E27FC236}">
                  <a16:creationId xmlns:a16="http://schemas.microsoft.com/office/drawing/2014/main" id="{D17B1D3C-13DF-1F14-B083-AE6F9BD00292}"/>
                </a:ext>
              </a:extLst>
            </p:cNvPr>
            <p:cNvSpPr>
              <a:spLocks/>
            </p:cNvSpPr>
            <p:nvPr/>
          </p:nvSpPr>
          <p:spPr bwMode="auto">
            <a:xfrm>
              <a:off x="2900" y="3766"/>
              <a:ext cx="33" cy="52"/>
            </a:xfrm>
            <a:custGeom>
              <a:avLst/>
              <a:gdLst>
                <a:gd name="T0" fmla="*/ 1 w 65"/>
                <a:gd name="T1" fmla="*/ 27 h 106"/>
                <a:gd name="T2" fmla="*/ 1 w 65"/>
                <a:gd name="T3" fmla="*/ 27 h 106"/>
                <a:gd name="T4" fmla="*/ 14 w 65"/>
                <a:gd name="T5" fmla="*/ 6 h 106"/>
                <a:gd name="T6" fmla="*/ 34 w 65"/>
                <a:gd name="T7" fmla="*/ 0 h 106"/>
                <a:gd name="T8" fmla="*/ 57 w 65"/>
                <a:gd name="T9" fmla="*/ 8 h 106"/>
                <a:gd name="T10" fmla="*/ 65 w 65"/>
                <a:gd name="T11" fmla="*/ 27 h 106"/>
                <a:gd name="T12" fmla="*/ 59 w 65"/>
                <a:gd name="T13" fmla="*/ 44 h 106"/>
                <a:gd name="T14" fmla="*/ 41 w 65"/>
                <a:gd name="T15" fmla="*/ 62 h 106"/>
                <a:gd name="T16" fmla="*/ 10 w 65"/>
                <a:gd name="T17" fmla="*/ 98 h 106"/>
                <a:gd name="T18" fmla="*/ 65 w 65"/>
                <a:gd name="T19" fmla="*/ 98 h 106"/>
                <a:gd name="T20" fmla="*/ 65 w 65"/>
                <a:gd name="T21" fmla="*/ 106 h 106"/>
                <a:gd name="T22" fmla="*/ 0 w 65"/>
                <a:gd name="T23" fmla="*/ 106 h 106"/>
                <a:gd name="T24" fmla="*/ 0 w 65"/>
                <a:gd name="T25" fmla="*/ 99 h 106"/>
                <a:gd name="T26" fmla="*/ 34 w 65"/>
                <a:gd name="T27" fmla="*/ 57 h 106"/>
                <a:gd name="T28" fmla="*/ 51 w 65"/>
                <a:gd name="T29" fmla="*/ 39 h 106"/>
                <a:gd name="T30" fmla="*/ 54 w 65"/>
                <a:gd name="T31" fmla="*/ 27 h 106"/>
                <a:gd name="T32" fmla="*/ 48 w 65"/>
                <a:gd name="T33" fmla="*/ 12 h 106"/>
                <a:gd name="T34" fmla="*/ 34 w 65"/>
                <a:gd name="T35" fmla="*/ 8 h 106"/>
                <a:gd name="T36" fmla="*/ 11 w 65"/>
                <a:gd name="T37" fmla="*/ 30 h 106"/>
                <a:gd name="T38" fmla="*/ 1 w 65"/>
                <a:gd name="T39" fmla="*/ 2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106">
                  <a:moveTo>
                    <a:pt x="1" y="27"/>
                  </a:moveTo>
                  <a:lnTo>
                    <a:pt x="1" y="27"/>
                  </a:lnTo>
                  <a:cubicBezTo>
                    <a:pt x="3" y="18"/>
                    <a:pt x="8" y="11"/>
                    <a:pt x="14" y="6"/>
                  </a:cubicBezTo>
                  <a:cubicBezTo>
                    <a:pt x="20" y="2"/>
                    <a:pt x="27" y="0"/>
                    <a:pt x="34" y="0"/>
                  </a:cubicBezTo>
                  <a:cubicBezTo>
                    <a:pt x="44" y="0"/>
                    <a:pt x="51" y="3"/>
                    <a:pt x="57" y="8"/>
                  </a:cubicBezTo>
                  <a:cubicBezTo>
                    <a:pt x="62" y="13"/>
                    <a:pt x="65" y="19"/>
                    <a:pt x="65" y="27"/>
                  </a:cubicBezTo>
                  <a:cubicBezTo>
                    <a:pt x="65" y="33"/>
                    <a:pt x="63" y="39"/>
                    <a:pt x="59" y="44"/>
                  </a:cubicBezTo>
                  <a:cubicBezTo>
                    <a:pt x="56" y="49"/>
                    <a:pt x="50" y="55"/>
                    <a:pt x="41" y="62"/>
                  </a:cubicBezTo>
                  <a:cubicBezTo>
                    <a:pt x="26" y="74"/>
                    <a:pt x="16" y="86"/>
                    <a:pt x="10" y="98"/>
                  </a:cubicBezTo>
                  <a:lnTo>
                    <a:pt x="65" y="98"/>
                  </a:lnTo>
                  <a:lnTo>
                    <a:pt x="65" y="106"/>
                  </a:lnTo>
                  <a:lnTo>
                    <a:pt x="0" y="106"/>
                  </a:lnTo>
                  <a:lnTo>
                    <a:pt x="0" y="99"/>
                  </a:lnTo>
                  <a:cubicBezTo>
                    <a:pt x="7" y="85"/>
                    <a:pt x="18" y="71"/>
                    <a:pt x="34" y="57"/>
                  </a:cubicBezTo>
                  <a:cubicBezTo>
                    <a:pt x="43" y="49"/>
                    <a:pt x="48" y="44"/>
                    <a:pt x="51" y="39"/>
                  </a:cubicBezTo>
                  <a:cubicBezTo>
                    <a:pt x="53" y="35"/>
                    <a:pt x="54" y="31"/>
                    <a:pt x="54" y="27"/>
                  </a:cubicBezTo>
                  <a:cubicBezTo>
                    <a:pt x="54" y="21"/>
                    <a:pt x="52" y="16"/>
                    <a:pt x="48" y="12"/>
                  </a:cubicBezTo>
                  <a:cubicBezTo>
                    <a:pt x="44" y="9"/>
                    <a:pt x="40" y="8"/>
                    <a:pt x="34" y="8"/>
                  </a:cubicBezTo>
                  <a:cubicBezTo>
                    <a:pt x="21" y="8"/>
                    <a:pt x="14" y="15"/>
                    <a:pt x="11" y="30"/>
                  </a:cubicBezTo>
                  <a:lnTo>
                    <a:pt x="1" y="2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23">
              <a:extLst>
                <a:ext uri="{FF2B5EF4-FFF2-40B4-BE49-F238E27FC236}">
                  <a16:creationId xmlns:a16="http://schemas.microsoft.com/office/drawing/2014/main" id="{5EA6D707-EF37-3EAF-01F1-F18E024949B3}"/>
                </a:ext>
              </a:extLst>
            </p:cNvPr>
            <p:cNvSpPr>
              <a:spLocks noEditPoints="1"/>
            </p:cNvSpPr>
            <p:nvPr/>
          </p:nvSpPr>
          <p:spPr bwMode="auto">
            <a:xfrm>
              <a:off x="2960" y="3764"/>
              <a:ext cx="48" cy="61"/>
            </a:xfrm>
            <a:custGeom>
              <a:avLst/>
              <a:gdLst>
                <a:gd name="T0" fmla="*/ 91 w 98"/>
                <a:gd name="T1" fmla="*/ 73 h 122"/>
                <a:gd name="T2" fmla="*/ 91 w 98"/>
                <a:gd name="T3" fmla="*/ 73 h 122"/>
                <a:gd name="T4" fmla="*/ 32 w 98"/>
                <a:gd name="T5" fmla="*/ 73 h 122"/>
                <a:gd name="T6" fmla="*/ 24 w 98"/>
                <a:gd name="T7" fmla="*/ 102 h 122"/>
                <a:gd name="T8" fmla="*/ 9 w 98"/>
                <a:gd name="T9" fmla="*/ 121 h 122"/>
                <a:gd name="T10" fmla="*/ 7 w 98"/>
                <a:gd name="T11" fmla="*/ 122 h 122"/>
                <a:gd name="T12" fmla="*/ 5 w 98"/>
                <a:gd name="T13" fmla="*/ 121 h 122"/>
                <a:gd name="T14" fmla="*/ 0 w 98"/>
                <a:gd name="T15" fmla="*/ 119 h 122"/>
                <a:gd name="T16" fmla="*/ 23 w 98"/>
                <a:gd name="T17" fmla="*/ 84 h 122"/>
                <a:gd name="T18" fmla="*/ 27 w 98"/>
                <a:gd name="T19" fmla="*/ 36 h 122"/>
                <a:gd name="T20" fmla="*/ 27 w 98"/>
                <a:gd name="T21" fmla="*/ 20 h 122"/>
                <a:gd name="T22" fmla="*/ 27 w 98"/>
                <a:gd name="T23" fmla="*/ 1 h 122"/>
                <a:gd name="T24" fmla="*/ 28 w 98"/>
                <a:gd name="T25" fmla="*/ 0 h 122"/>
                <a:gd name="T26" fmla="*/ 47 w 98"/>
                <a:gd name="T27" fmla="*/ 0 h 122"/>
                <a:gd name="T28" fmla="*/ 78 w 98"/>
                <a:gd name="T29" fmla="*/ 0 h 122"/>
                <a:gd name="T30" fmla="*/ 97 w 98"/>
                <a:gd name="T31" fmla="*/ 0 h 122"/>
                <a:gd name="T32" fmla="*/ 98 w 98"/>
                <a:gd name="T33" fmla="*/ 1 h 122"/>
                <a:gd name="T34" fmla="*/ 98 w 98"/>
                <a:gd name="T35" fmla="*/ 20 h 122"/>
                <a:gd name="T36" fmla="*/ 98 w 98"/>
                <a:gd name="T37" fmla="*/ 87 h 122"/>
                <a:gd name="T38" fmla="*/ 98 w 98"/>
                <a:gd name="T39" fmla="*/ 108 h 122"/>
                <a:gd name="T40" fmla="*/ 94 w 98"/>
                <a:gd name="T41" fmla="*/ 118 h 122"/>
                <a:gd name="T42" fmla="*/ 80 w 98"/>
                <a:gd name="T43" fmla="*/ 121 h 122"/>
                <a:gd name="T44" fmla="*/ 74 w 98"/>
                <a:gd name="T45" fmla="*/ 121 h 122"/>
                <a:gd name="T46" fmla="*/ 72 w 98"/>
                <a:gd name="T47" fmla="*/ 121 h 122"/>
                <a:gd name="T48" fmla="*/ 71 w 98"/>
                <a:gd name="T49" fmla="*/ 119 h 122"/>
                <a:gd name="T50" fmla="*/ 69 w 98"/>
                <a:gd name="T51" fmla="*/ 113 h 122"/>
                <a:gd name="T52" fmla="*/ 84 w 98"/>
                <a:gd name="T53" fmla="*/ 114 h 122"/>
                <a:gd name="T54" fmla="*/ 91 w 98"/>
                <a:gd name="T55" fmla="*/ 107 h 122"/>
                <a:gd name="T56" fmla="*/ 91 w 98"/>
                <a:gd name="T57" fmla="*/ 73 h 122"/>
                <a:gd name="T58" fmla="*/ 91 w 98"/>
                <a:gd name="T59" fmla="*/ 67 h 122"/>
                <a:gd name="T60" fmla="*/ 91 w 98"/>
                <a:gd name="T61" fmla="*/ 67 h 122"/>
                <a:gd name="T62" fmla="*/ 91 w 98"/>
                <a:gd name="T63" fmla="*/ 39 h 122"/>
                <a:gd name="T64" fmla="*/ 34 w 98"/>
                <a:gd name="T65" fmla="*/ 39 h 122"/>
                <a:gd name="T66" fmla="*/ 33 w 98"/>
                <a:gd name="T67" fmla="*/ 67 h 122"/>
                <a:gd name="T68" fmla="*/ 91 w 98"/>
                <a:gd name="T69" fmla="*/ 67 h 122"/>
                <a:gd name="T70" fmla="*/ 91 w 98"/>
                <a:gd name="T71" fmla="*/ 33 h 122"/>
                <a:gd name="T72" fmla="*/ 91 w 98"/>
                <a:gd name="T73" fmla="*/ 33 h 122"/>
                <a:gd name="T74" fmla="*/ 91 w 98"/>
                <a:gd name="T75" fmla="*/ 7 h 122"/>
                <a:gd name="T76" fmla="*/ 34 w 98"/>
                <a:gd name="T77" fmla="*/ 7 h 122"/>
                <a:gd name="T78" fmla="*/ 34 w 98"/>
                <a:gd name="T79" fmla="*/ 33 h 122"/>
                <a:gd name="T80" fmla="*/ 91 w 98"/>
                <a:gd name="T81"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122">
                  <a:moveTo>
                    <a:pt x="91" y="73"/>
                  </a:moveTo>
                  <a:lnTo>
                    <a:pt x="91" y="73"/>
                  </a:lnTo>
                  <a:lnTo>
                    <a:pt x="32" y="73"/>
                  </a:lnTo>
                  <a:cubicBezTo>
                    <a:pt x="31" y="84"/>
                    <a:pt x="28" y="94"/>
                    <a:pt x="24" y="102"/>
                  </a:cubicBezTo>
                  <a:cubicBezTo>
                    <a:pt x="20" y="108"/>
                    <a:pt x="15" y="114"/>
                    <a:pt x="9" y="121"/>
                  </a:cubicBezTo>
                  <a:cubicBezTo>
                    <a:pt x="8" y="122"/>
                    <a:pt x="8" y="122"/>
                    <a:pt x="7" y="122"/>
                  </a:cubicBezTo>
                  <a:cubicBezTo>
                    <a:pt x="7" y="122"/>
                    <a:pt x="6" y="122"/>
                    <a:pt x="5" y="121"/>
                  </a:cubicBezTo>
                  <a:cubicBezTo>
                    <a:pt x="4" y="120"/>
                    <a:pt x="2" y="119"/>
                    <a:pt x="0" y="119"/>
                  </a:cubicBezTo>
                  <a:cubicBezTo>
                    <a:pt x="12" y="108"/>
                    <a:pt x="20" y="97"/>
                    <a:pt x="23" y="84"/>
                  </a:cubicBezTo>
                  <a:cubicBezTo>
                    <a:pt x="26" y="74"/>
                    <a:pt x="27" y="58"/>
                    <a:pt x="27" y="36"/>
                  </a:cubicBezTo>
                  <a:lnTo>
                    <a:pt x="27" y="20"/>
                  </a:lnTo>
                  <a:lnTo>
                    <a:pt x="27" y="1"/>
                  </a:lnTo>
                  <a:cubicBezTo>
                    <a:pt x="27" y="0"/>
                    <a:pt x="27" y="0"/>
                    <a:pt x="28" y="0"/>
                  </a:cubicBezTo>
                  <a:lnTo>
                    <a:pt x="47" y="0"/>
                  </a:lnTo>
                  <a:lnTo>
                    <a:pt x="78" y="0"/>
                  </a:lnTo>
                  <a:lnTo>
                    <a:pt x="97" y="0"/>
                  </a:lnTo>
                  <a:cubicBezTo>
                    <a:pt x="97" y="0"/>
                    <a:pt x="98" y="0"/>
                    <a:pt x="98" y="1"/>
                  </a:cubicBezTo>
                  <a:lnTo>
                    <a:pt x="98" y="20"/>
                  </a:lnTo>
                  <a:lnTo>
                    <a:pt x="98" y="87"/>
                  </a:lnTo>
                  <a:lnTo>
                    <a:pt x="98" y="108"/>
                  </a:lnTo>
                  <a:cubicBezTo>
                    <a:pt x="98" y="113"/>
                    <a:pt x="96" y="116"/>
                    <a:pt x="94" y="118"/>
                  </a:cubicBezTo>
                  <a:cubicBezTo>
                    <a:pt x="92" y="120"/>
                    <a:pt x="87" y="121"/>
                    <a:pt x="80" y="121"/>
                  </a:cubicBezTo>
                  <a:cubicBezTo>
                    <a:pt x="78" y="121"/>
                    <a:pt x="76" y="121"/>
                    <a:pt x="74" y="121"/>
                  </a:cubicBezTo>
                  <a:cubicBezTo>
                    <a:pt x="73" y="121"/>
                    <a:pt x="72" y="121"/>
                    <a:pt x="72" y="121"/>
                  </a:cubicBezTo>
                  <a:cubicBezTo>
                    <a:pt x="72" y="120"/>
                    <a:pt x="71" y="120"/>
                    <a:pt x="71" y="119"/>
                  </a:cubicBezTo>
                  <a:cubicBezTo>
                    <a:pt x="71" y="116"/>
                    <a:pt x="70" y="115"/>
                    <a:pt x="69" y="113"/>
                  </a:cubicBezTo>
                  <a:cubicBezTo>
                    <a:pt x="74" y="114"/>
                    <a:pt x="79" y="114"/>
                    <a:pt x="84" y="114"/>
                  </a:cubicBezTo>
                  <a:cubicBezTo>
                    <a:pt x="89" y="114"/>
                    <a:pt x="91" y="112"/>
                    <a:pt x="91" y="107"/>
                  </a:cubicBezTo>
                  <a:lnTo>
                    <a:pt x="91" y="73"/>
                  </a:lnTo>
                  <a:close/>
                  <a:moveTo>
                    <a:pt x="91" y="67"/>
                  </a:moveTo>
                  <a:lnTo>
                    <a:pt x="91" y="67"/>
                  </a:lnTo>
                  <a:lnTo>
                    <a:pt x="91" y="39"/>
                  </a:lnTo>
                  <a:lnTo>
                    <a:pt x="34" y="39"/>
                  </a:lnTo>
                  <a:cubicBezTo>
                    <a:pt x="34" y="52"/>
                    <a:pt x="33" y="61"/>
                    <a:pt x="33" y="67"/>
                  </a:cubicBezTo>
                  <a:lnTo>
                    <a:pt x="91" y="67"/>
                  </a:lnTo>
                  <a:close/>
                  <a:moveTo>
                    <a:pt x="91" y="33"/>
                  </a:moveTo>
                  <a:lnTo>
                    <a:pt x="91" y="33"/>
                  </a:lnTo>
                  <a:lnTo>
                    <a:pt x="91" y="7"/>
                  </a:lnTo>
                  <a:lnTo>
                    <a:pt x="34" y="7"/>
                  </a:lnTo>
                  <a:lnTo>
                    <a:pt x="34" y="33"/>
                  </a:lnTo>
                  <a:lnTo>
                    <a:pt x="91"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24">
              <a:extLst>
                <a:ext uri="{FF2B5EF4-FFF2-40B4-BE49-F238E27FC236}">
                  <a16:creationId xmlns:a16="http://schemas.microsoft.com/office/drawing/2014/main" id="{E675AE9E-ADA8-CCAA-6882-746E09FC7303}"/>
                </a:ext>
              </a:extLst>
            </p:cNvPr>
            <p:cNvSpPr>
              <a:spLocks/>
            </p:cNvSpPr>
            <p:nvPr/>
          </p:nvSpPr>
          <p:spPr bwMode="auto">
            <a:xfrm>
              <a:off x="3266" y="3766"/>
              <a:ext cx="28" cy="52"/>
            </a:xfrm>
            <a:custGeom>
              <a:avLst/>
              <a:gdLst>
                <a:gd name="T0" fmla="*/ 34 w 55"/>
                <a:gd name="T1" fmla="*/ 0 h 106"/>
                <a:gd name="T2" fmla="*/ 34 w 55"/>
                <a:gd name="T3" fmla="*/ 0 h 106"/>
                <a:gd name="T4" fmla="*/ 34 w 55"/>
                <a:gd name="T5" fmla="*/ 99 h 106"/>
                <a:gd name="T6" fmla="*/ 55 w 55"/>
                <a:gd name="T7" fmla="*/ 99 h 106"/>
                <a:gd name="T8" fmla="*/ 55 w 55"/>
                <a:gd name="T9" fmla="*/ 106 h 106"/>
                <a:gd name="T10" fmla="*/ 2 w 55"/>
                <a:gd name="T11" fmla="*/ 106 h 106"/>
                <a:gd name="T12" fmla="*/ 2 w 55"/>
                <a:gd name="T13" fmla="*/ 99 h 106"/>
                <a:gd name="T14" fmla="*/ 25 w 55"/>
                <a:gd name="T15" fmla="*/ 99 h 106"/>
                <a:gd name="T16" fmla="*/ 25 w 55"/>
                <a:gd name="T17" fmla="*/ 10 h 106"/>
                <a:gd name="T18" fmla="*/ 2 w 55"/>
                <a:gd name="T19" fmla="*/ 21 h 106"/>
                <a:gd name="T20" fmla="*/ 0 w 55"/>
                <a:gd name="T21" fmla="*/ 13 h 106"/>
                <a:gd name="T22" fmla="*/ 26 w 55"/>
                <a:gd name="T23" fmla="*/ 0 h 106"/>
                <a:gd name="T24" fmla="*/ 34 w 55"/>
                <a:gd name="T2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106">
                  <a:moveTo>
                    <a:pt x="34" y="0"/>
                  </a:moveTo>
                  <a:lnTo>
                    <a:pt x="34" y="0"/>
                  </a:lnTo>
                  <a:lnTo>
                    <a:pt x="34" y="99"/>
                  </a:lnTo>
                  <a:lnTo>
                    <a:pt x="55" y="99"/>
                  </a:lnTo>
                  <a:lnTo>
                    <a:pt x="55" y="106"/>
                  </a:lnTo>
                  <a:lnTo>
                    <a:pt x="2" y="106"/>
                  </a:lnTo>
                  <a:lnTo>
                    <a:pt x="2" y="99"/>
                  </a:lnTo>
                  <a:lnTo>
                    <a:pt x="25" y="99"/>
                  </a:lnTo>
                  <a:lnTo>
                    <a:pt x="25" y="10"/>
                  </a:lnTo>
                  <a:cubicBezTo>
                    <a:pt x="18" y="14"/>
                    <a:pt x="11" y="18"/>
                    <a:pt x="2" y="21"/>
                  </a:cubicBezTo>
                  <a:lnTo>
                    <a:pt x="0" y="13"/>
                  </a:lnTo>
                  <a:cubicBezTo>
                    <a:pt x="9" y="10"/>
                    <a:pt x="18" y="6"/>
                    <a:pt x="26" y="0"/>
                  </a:cubicBez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25">
              <a:extLst>
                <a:ext uri="{FF2B5EF4-FFF2-40B4-BE49-F238E27FC236}">
                  <a16:creationId xmlns:a16="http://schemas.microsoft.com/office/drawing/2014/main" id="{A1934FCA-8102-61B8-4368-AD2719B2CC84}"/>
                </a:ext>
              </a:extLst>
            </p:cNvPr>
            <p:cNvSpPr>
              <a:spLocks noEditPoints="1"/>
            </p:cNvSpPr>
            <p:nvPr/>
          </p:nvSpPr>
          <p:spPr bwMode="auto">
            <a:xfrm>
              <a:off x="3323" y="3764"/>
              <a:ext cx="48" cy="61"/>
            </a:xfrm>
            <a:custGeom>
              <a:avLst/>
              <a:gdLst>
                <a:gd name="T0" fmla="*/ 90 w 97"/>
                <a:gd name="T1" fmla="*/ 73 h 122"/>
                <a:gd name="T2" fmla="*/ 90 w 97"/>
                <a:gd name="T3" fmla="*/ 73 h 122"/>
                <a:gd name="T4" fmla="*/ 31 w 97"/>
                <a:gd name="T5" fmla="*/ 73 h 122"/>
                <a:gd name="T6" fmla="*/ 23 w 97"/>
                <a:gd name="T7" fmla="*/ 102 h 122"/>
                <a:gd name="T8" fmla="*/ 8 w 97"/>
                <a:gd name="T9" fmla="*/ 121 h 122"/>
                <a:gd name="T10" fmla="*/ 7 w 97"/>
                <a:gd name="T11" fmla="*/ 122 h 122"/>
                <a:gd name="T12" fmla="*/ 5 w 97"/>
                <a:gd name="T13" fmla="*/ 121 h 122"/>
                <a:gd name="T14" fmla="*/ 0 w 97"/>
                <a:gd name="T15" fmla="*/ 119 h 122"/>
                <a:gd name="T16" fmla="*/ 22 w 97"/>
                <a:gd name="T17" fmla="*/ 84 h 122"/>
                <a:gd name="T18" fmla="*/ 27 w 97"/>
                <a:gd name="T19" fmla="*/ 36 h 122"/>
                <a:gd name="T20" fmla="*/ 27 w 97"/>
                <a:gd name="T21" fmla="*/ 20 h 122"/>
                <a:gd name="T22" fmla="*/ 26 w 97"/>
                <a:gd name="T23" fmla="*/ 1 h 122"/>
                <a:gd name="T24" fmla="*/ 27 w 97"/>
                <a:gd name="T25" fmla="*/ 0 h 122"/>
                <a:gd name="T26" fmla="*/ 46 w 97"/>
                <a:gd name="T27" fmla="*/ 0 h 122"/>
                <a:gd name="T28" fmla="*/ 77 w 97"/>
                <a:gd name="T29" fmla="*/ 0 h 122"/>
                <a:gd name="T30" fmla="*/ 96 w 97"/>
                <a:gd name="T31" fmla="*/ 0 h 122"/>
                <a:gd name="T32" fmla="*/ 97 w 97"/>
                <a:gd name="T33" fmla="*/ 1 h 122"/>
                <a:gd name="T34" fmla="*/ 97 w 97"/>
                <a:gd name="T35" fmla="*/ 20 h 122"/>
                <a:gd name="T36" fmla="*/ 97 w 97"/>
                <a:gd name="T37" fmla="*/ 87 h 122"/>
                <a:gd name="T38" fmla="*/ 97 w 97"/>
                <a:gd name="T39" fmla="*/ 108 h 122"/>
                <a:gd name="T40" fmla="*/ 93 w 97"/>
                <a:gd name="T41" fmla="*/ 118 h 122"/>
                <a:gd name="T42" fmla="*/ 79 w 97"/>
                <a:gd name="T43" fmla="*/ 121 h 122"/>
                <a:gd name="T44" fmla="*/ 73 w 97"/>
                <a:gd name="T45" fmla="*/ 121 h 122"/>
                <a:gd name="T46" fmla="*/ 71 w 97"/>
                <a:gd name="T47" fmla="*/ 121 h 122"/>
                <a:gd name="T48" fmla="*/ 70 w 97"/>
                <a:gd name="T49" fmla="*/ 119 h 122"/>
                <a:gd name="T50" fmla="*/ 68 w 97"/>
                <a:gd name="T51" fmla="*/ 113 h 122"/>
                <a:gd name="T52" fmla="*/ 84 w 97"/>
                <a:gd name="T53" fmla="*/ 114 h 122"/>
                <a:gd name="T54" fmla="*/ 90 w 97"/>
                <a:gd name="T55" fmla="*/ 107 h 122"/>
                <a:gd name="T56" fmla="*/ 90 w 97"/>
                <a:gd name="T57" fmla="*/ 73 h 122"/>
                <a:gd name="T58" fmla="*/ 90 w 97"/>
                <a:gd name="T59" fmla="*/ 67 h 122"/>
                <a:gd name="T60" fmla="*/ 90 w 97"/>
                <a:gd name="T61" fmla="*/ 67 h 122"/>
                <a:gd name="T62" fmla="*/ 90 w 97"/>
                <a:gd name="T63" fmla="*/ 39 h 122"/>
                <a:gd name="T64" fmla="*/ 33 w 97"/>
                <a:gd name="T65" fmla="*/ 39 h 122"/>
                <a:gd name="T66" fmla="*/ 32 w 97"/>
                <a:gd name="T67" fmla="*/ 67 h 122"/>
                <a:gd name="T68" fmla="*/ 90 w 97"/>
                <a:gd name="T69" fmla="*/ 67 h 122"/>
                <a:gd name="T70" fmla="*/ 90 w 97"/>
                <a:gd name="T71" fmla="*/ 33 h 122"/>
                <a:gd name="T72" fmla="*/ 90 w 97"/>
                <a:gd name="T73" fmla="*/ 33 h 122"/>
                <a:gd name="T74" fmla="*/ 90 w 97"/>
                <a:gd name="T75" fmla="*/ 7 h 122"/>
                <a:gd name="T76" fmla="*/ 33 w 97"/>
                <a:gd name="T77" fmla="*/ 7 h 122"/>
                <a:gd name="T78" fmla="*/ 33 w 97"/>
                <a:gd name="T79" fmla="*/ 33 h 122"/>
                <a:gd name="T80" fmla="*/ 90 w 97"/>
                <a:gd name="T81"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122">
                  <a:moveTo>
                    <a:pt x="90" y="73"/>
                  </a:moveTo>
                  <a:lnTo>
                    <a:pt x="90" y="73"/>
                  </a:lnTo>
                  <a:lnTo>
                    <a:pt x="31" y="73"/>
                  </a:lnTo>
                  <a:cubicBezTo>
                    <a:pt x="30" y="84"/>
                    <a:pt x="27" y="94"/>
                    <a:pt x="23" y="102"/>
                  </a:cubicBezTo>
                  <a:cubicBezTo>
                    <a:pt x="20" y="108"/>
                    <a:pt x="15" y="114"/>
                    <a:pt x="8" y="121"/>
                  </a:cubicBezTo>
                  <a:cubicBezTo>
                    <a:pt x="7" y="122"/>
                    <a:pt x="7" y="122"/>
                    <a:pt x="7" y="122"/>
                  </a:cubicBezTo>
                  <a:cubicBezTo>
                    <a:pt x="6" y="122"/>
                    <a:pt x="6" y="122"/>
                    <a:pt x="5" y="121"/>
                  </a:cubicBezTo>
                  <a:cubicBezTo>
                    <a:pt x="3" y="120"/>
                    <a:pt x="1" y="119"/>
                    <a:pt x="0" y="119"/>
                  </a:cubicBezTo>
                  <a:cubicBezTo>
                    <a:pt x="11" y="108"/>
                    <a:pt x="19" y="97"/>
                    <a:pt x="22" y="84"/>
                  </a:cubicBezTo>
                  <a:cubicBezTo>
                    <a:pt x="25" y="74"/>
                    <a:pt x="27" y="58"/>
                    <a:pt x="27" y="36"/>
                  </a:cubicBezTo>
                  <a:lnTo>
                    <a:pt x="27" y="20"/>
                  </a:lnTo>
                  <a:lnTo>
                    <a:pt x="26" y="1"/>
                  </a:lnTo>
                  <a:cubicBezTo>
                    <a:pt x="26" y="0"/>
                    <a:pt x="27" y="0"/>
                    <a:pt x="27" y="0"/>
                  </a:cubicBezTo>
                  <a:lnTo>
                    <a:pt x="46" y="0"/>
                  </a:lnTo>
                  <a:lnTo>
                    <a:pt x="77" y="0"/>
                  </a:lnTo>
                  <a:lnTo>
                    <a:pt x="96" y="0"/>
                  </a:lnTo>
                  <a:cubicBezTo>
                    <a:pt x="97" y="0"/>
                    <a:pt x="97" y="0"/>
                    <a:pt x="97" y="1"/>
                  </a:cubicBezTo>
                  <a:lnTo>
                    <a:pt x="97" y="20"/>
                  </a:lnTo>
                  <a:lnTo>
                    <a:pt x="97" y="87"/>
                  </a:lnTo>
                  <a:lnTo>
                    <a:pt x="97" y="108"/>
                  </a:lnTo>
                  <a:cubicBezTo>
                    <a:pt x="97" y="113"/>
                    <a:pt x="96" y="116"/>
                    <a:pt x="93" y="118"/>
                  </a:cubicBezTo>
                  <a:cubicBezTo>
                    <a:pt x="91" y="120"/>
                    <a:pt x="86" y="121"/>
                    <a:pt x="79" y="121"/>
                  </a:cubicBezTo>
                  <a:cubicBezTo>
                    <a:pt x="78" y="121"/>
                    <a:pt x="76" y="121"/>
                    <a:pt x="73" y="121"/>
                  </a:cubicBezTo>
                  <a:cubicBezTo>
                    <a:pt x="72" y="121"/>
                    <a:pt x="71" y="121"/>
                    <a:pt x="71" y="121"/>
                  </a:cubicBezTo>
                  <a:cubicBezTo>
                    <a:pt x="71" y="120"/>
                    <a:pt x="71" y="120"/>
                    <a:pt x="70" y="119"/>
                  </a:cubicBezTo>
                  <a:cubicBezTo>
                    <a:pt x="70" y="116"/>
                    <a:pt x="69" y="115"/>
                    <a:pt x="68" y="113"/>
                  </a:cubicBezTo>
                  <a:cubicBezTo>
                    <a:pt x="73" y="114"/>
                    <a:pt x="78" y="114"/>
                    <a:pt x="84" y="114"/>
                  </a:cubicBezTo>
                  <a:cubicBezTo>
                    <a:pt x="88" y="114"/>
                    <a:pt x="90" y="112"/>
                    <a:pt x="90" y="107"/>
                  </a:cubicBezTo>
                  <a:lnTo>
                    <a:pt x="90" y="73"/>
                  </a:lnTo>
                  <a:close/>
                  <a:moveTo>
                    <a:pt x="90" y="67"/>
                  </a:moveTo>
                  <a:lnTo>
                    <a:pt x="90" y="67"/>
                  </a:lnTo>
                  <a:lnTo>
                    <a:pt x="90" y="39"/>
                  </a:lnTo>
                  <a:lnTo>
                    <a:pt x="33" y="39"/>
                  </a:lnTo>
                  <a:cubicBezTo>
                    <a:pt x="33" y="52"/>
                    <a:pt x="33" y="61"/>
                    <a:pt x="32" y="67"/>
                  </a:cubicBezTo>
                  <a:lnTo>
                    <a:pt x="90" y="67"/>
                  </a:lnTo>
                  <a:close/>
                  <a:moveTo>
                    <a:pt x="90" y="33"/>
                  </a:moveTo>
                  <a:lnTo>
                    <a:pt x="90" y="33"/>
                  </a:lnTo>
                  <a:lnTo>
                    <a:pt x="90" y="7"/>
                  </a:lnTo>
                  <a:lnTo>
                    <a:pt x="33" y="7"/>
                  </a:lnTo>
                  <a:lnTo>
                    <a:pt x="33" y="33"/>
                  </a:lnTo>
                  <a:lnTo>
                    <a:pt x="90"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26">
              <a:extLst>
                <a:ext uri="{FF2B5EF4-FFF2-40B4-BE49-F238E27FC236}">
                  <a16:creationId xmlns:a16="http://schemas.microsoft.com/office/drawing/2014/main" id="{40EB2DC6-3662-F098-6273-8F639707F4EA}"/>
                </a:ext>
              </a:extLst>
            </p:cNvPr>
            <p:cNvSpPr>
              <a:spLocks/>
            </p:cNvSpPr>
            <p:nvPr/>
          </p:nvSpPr>
          <p:spPr bwMode="auto">
            <a:xfrm>
              <a:off x="3666" y="3766"/>
              <a:ext cx="31" cy="52"/>
            </a:xfrm>
            <a:custGeom>
              <a:avLst/>
              <a:gdLst>
                <a:gd name="T0" fmla="*/ 1 w 64"/>
                <a:gd name="T1" fmla="*/ 27 h 106"/>
                <a:gd name="T2" fmla="*/ 1 w 64"/>
                <a:gd name="T3" fmla="*/ 27 h 106"/>
                <a:gd name="T4" fmla="*/ 14 w 64"/>
                <a:gd name="T5" fmla="*/ 6 h 106"/>
                <a:gd name="T6" fmla="*/ 34 w 64"/>
                <a:gd name="T7" fmla="*/ 0 h 106"/>
                <a:gd name="T8" fmla="*/ 57 w 64"/>
                <a:gd name="T9" fmla="*/ 8 h 106"/>
                <a:gd name="T10" fmla="*/ 64 w 64"/>
                <a:gd name="T11" fmla="*/ 27 h 106"/>
                <a:gd name="T12" fmla="*/ 59 w 64"/>
                <a:gd name="T13" fmla="*/ 44 h 106"/>
                <a:gd name="T14" fmla="*/ 41 w 64"/>
                <a:gd name="T15" fmla="*/ 62 h 106"/>
                <a:gd name="T16" fmla="*/ 9 w 64"/>
                <a:gd name="T17" fmla="*/ 98 h 106"/>
                <a:gd name="T18" fmla="*/ 64 w 64"/>
                <a:gd name="T19" fmla="*/ 98 h 106"/>
                <a:gd name="T20" fmla="*/ 64 w 64"/>
                <a:gd name="T21" fmla="*/ 106 h 106"/>
                <a:gd name="T22" fmla="*/ 0 w 64"/>
                <a:gd name="T23" fmla="*/ 106 h 106"/>
                <a:gd name="T24" fmla="*/ 0 w 64"/>
                <a:gd name="T25" fmla="*/ 99 h 106"/>
                <a:gd name="T26" fmla="*/ 34 w 64"/>
                <a:gd name="T27" fmla="*/ 57 h 106"/>
                <a:gd name="T28" fmla="*/ 51 w 64"/>
                <a:gd name="T29" fmla="*/ 39 h 106"/>
                <a:gd name="T30" fmla="*/ 54 w 64"/>
                <a:gd name="T31" fmla="*/ 27 h 106"/>
                <a:gd name="T32" fmla="*/ 48 w 64"/>
                <a:gd name="T33" fmla="*/ 12 h 106"/>
                <a:gd name="T34" fmla="*/ 34 w 64"/>
                <a:gd name="T35" fmla="*/ 8 h 106"/>
                <a:gd name="T36" fmla="*/ 10 w 64"/>
                <a:gd name="T37" fmla="*/ 30 h 106"/>
                <a:gd name="T38" fmla="*/ 1 w 64"/>
                <a:gd name="T39" fmla="*/ 2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06">
                  <a:moveTo>
                    <a:pt x="1" y="27"/>
                  </a:moveTo>
                  <a:lnTo>
                    <a:pt x="1" y="27"/>
                  </a:lnTo>
                  <a:cubicBezTo>
                    <a:pt x="3" y="18"/>
                    <a:pt x="7" y="11"/>
                    <a:pt x="14" y="6"/>
                  </a:cubicBezTo>
                  <a:cubicBezTo>
                    <a:pt x="20" y="2"/>
                    <a:pt x="26" y="0"/>
                    <a:pt x="34" y="0"/>
                  </a:cubicBezTo>
                  <a:cubicBezTo>
                    <a:pt x="43" y="0"/>
                    <a:pt x="51" y="3"/>
                    <a:pt x="57" y="8"/>
                  </a:cubicBezTo>
                  <a:cubicBezTo>
                    <a:pt x="62" y="13"/>
                    <a:pt x="64" y="19"/>
                    <a:pt x="64" y="27"/>
                  </a:cubicBezTo>
                  <a:cubicBezTo>
                    <a:pt x="64" y="33"/>
                    <a:pt x="62" y="39"/>
                    <a:pt x="59" y="44"/>
                  </a:cubicBezTo>
                  <a:cubicBezTo>
                    <a:pt x="55" y="49"/>
                    <a:pt x="49" y="55"/>
                    <a:pt x="41" y="62"/>
                  </a:cubicBezTo>
                  <a:cubicBezTo>
                    <a:pt x="26" y="74"/>
                    <a:pt x="16" y="86"/>
                    <a:pt x="9" y="98"/>
                  </a:cubicBezTo>
                  <a:lnTo>
                    <a:pt x="64" y="98"/>
                  </a:lnTo>
                  <a:lnTo>
                    <a:pt x="64" y="106"/>
                  </a:lnTo>
                  <a:lnTo>
                    <a:pt x="0" y="106"/>
                  </a:lnTo>
                  <a:lnTo>
                    <a:pt x="0" y="99"/>
                  </a:lnTo>
                  <a:cubicBezTo>
                    <a:pt x="6" y="85"/>
                    <a:pt x="18" y="71"/>
                    <a:pt x="34" y="57"/>
                  </a:cubicBezTo>
                  <a:cubicBezTo>
                    <a:pt x="43" y="49"/>
                    <a:pt x="48" y="44"/>
                    <a:pt x="51" y="39"/>
                  </a:cubicBezTo>
                  <a:cubicBezTo>
                    <a:pt x="53" y="35"/>
                    <a:pt x="54" y="31"/>
                    <a:pt x="54" y="27"/>
                  </a:cubicBezTo>
                  <a:cubicBezTo>
                    <a:pt x="54" y="21"/>
                    <a:pt x="52" y="16"/>
                    <a:pt x="48" y="12"/>
                  </a:cubicBezTo>
                  <a:cubicBezTo>
                    <a:pt x="44" y="9"/>
                    <a:pt x="39" y="8"/>
                    <a:pt x="34" y="8"/>
                  </a:cubicBezTo>
                  <a:cubicBezTo>
                    <a:pt x="21" y="8"/>
                    <a:pt x="13" y="15"/>
                    <a:pt x="10" y="30"/>
                  </a:cubicBezTo>
                  <a:lnTo>
                    <a:pt x="1" y="2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27">
              <a:extLst>
                <a:ext uri="{FF2B5EF4-FFF2-40B4-BE49-F238E27FC236}">
                  <a16:creationId xmlns:a16="http://schemas.microsoft.com/office/drawing/2014/main" id="{12529A2E-6739-597E-C666-9813AA698C29}"/>
                </a:ext>
              </a:extLst>
            </p:cNvPr>
            <p:cNvSpPr>
              <a:spLocks noEditPoints="1"/>
            </p:cNvSpPr>
            <p:nvPr/>
          </p:nvSpPr>
          <p:spPr bwMode="auto">
            <a:xfrm>
              <a:off x="3725" y="3764"/>
              <a:ext cx="48" cy="61"/>
            </a:xfrm>
            <a:custGeom>
              <a:avLst/>
              <a:gdLst>
                <a:gd name="T0" fmla="*/ 90 w 97"/>
                <a:gd name="T1" fmla="*/ 73 h 122"/>
                <a:gd name="T2" fmla="*/ 90 w 97"/>
                <a:gd name="T3" fmla="*/ 73 h 122"/>
                <a:gd name="T4" fmla="*/ 32 w 97"/>
                <a:gd name="T5" fmla="*/ 73 h 122"/>
                <a:gd name="T6" fmla="*/ 23 w 97"/>
                <a:gd name="T7" fmla="*/ 102 h 122"/>
                <a:gd name="T8" fmla="*/ 9 w 97"/>
                <a:gd name="T9" fmla="*/ 121 h 122"/>
                <a:gd name="T10" fmla="*/ 7 w 97"/>
                <a:gd name="T11" fmla="*/ 122 h 122"/>
                <a:gd name="T12" fmla="*/ 5 w 97"/>
                <a:gd name="T13" fmla="*/ 121 h 122"/>
                <a:gd name="T14" fmla="*/ 0 w 97"/>
                <a:gd name="T15" fmla="*/ 119 h 122"/>
                <a:gd name="T16" fmla="*/ 23 w 97"/>
                <a:gd name="T17" fmla="*/ 84 h 122"/>
                <a:gd name="T18" fmla="*/ 27 w 97"/>
                <a:gd name="T19" fmla="*/ 36 h 122"/>
                <a:gd name="T20" fmla="*/ 27 w 97"/>
                <a:gd name="T21" fmla="*/ 20 h 122"/>
                <a:gd name="T22" fmla="*/ 27 w 97"/>
                <a:gd name="T23" fmla="*/ 1 h 122"/>
                <a:gd name="T24" fmla="*/ 28 w 97"/>
                <a:gd name="T25" fmla="*/ 0 h 122"/>
                <a:gd name="T26" fmla="*/ 47 w 97"/>
                <a:gd name="T27" fmla="*/ 0 h 122"/>
                <a:gd name="T28" fmla="*/ 77 w 97"/>
                <a:gd name="T29" fmla="*/ 0 h 122"/>
                <a:gd name="T30" fmla="*/ 96 w 97"/>
                <a:gd name="T31" fmla="*/ 0 h 122"/>
                <a:gd name="T32" fmla="*/ 97 w 97"/>
                <a:gd name="T33" fmla="*/ 1 h 122"/>
                <a:gd name="T34" fmla="*/ 97 w 97"/>
                <a:gd name="T35" fmla="*/ 20 h 122"/>
                <a:gd name="T36" fmla="*/ 97 w 97"/>
                <a:gd name="T37" fmla="*/ 87 h 122"/>
                <a:gd name="T38" fmla="*/ 97 w 97"/>
                <a:gd name="T39" fmla="*/ 108 h 122"/>
                <a:gd name="T40" fmla="*/ 94 w 97"/>
                <a:gd name="T41" fmla="*/ 118 h 122"/>
                <a:gd name="T42" fmla="*/ 79 w 97"/>
                <a:gd name="T43" fmla="*/ 121 h 122"/>
                <a:gd name="T44" fmla="*/ 74 w 97"/>
                <a:gd name="T45" fmla="*/ 121 h 122"/>
                <a:gd name="T46" fmla="*/ 72 w 97"/>
                <a:gd name="T47" fmla="*/ 121 h 122"/>
                <a:gd name="T48" fmla="*/ 71 w 97"/>
                <a:gd name="T49" fmla="*/ 119 h 122"/>
                <a:gd name="T50" fmla="*/ 68 w 97"/>
                <a:gd name="T51" fmla="*/ 113 h 122"/>
                <a:gd name="T52" fmla="*/ 84 w 97"/>
                <a:gd name="T53" fmla="*/ 114 h 122"/>
                <a:gd name="T54" fmla="*/ 90 w 97"/>
                <a:gd name="T55" fmla="*/ 107 h 122"/>
                <a:gd name="T56" fmla="*/ 90 w 97"/>
                <a:gd name="T57" fmla="*/ 73 h 122"/>
                <a:gd name="T58" fmla="*/ 90 w 97"/>
                <a:gd name="T59" fmla="*/ 67 h 122"/>
                <a:gd name="T60" fmla="*/ 90 w 97"/>
                <a:gd name="T61" fmla="*/ 67 h 122"/>
                <a:gd name="T62" fmla="*/ 90 w 97"/>
                <a:gd name="T63" fmla="*/ 39 h 122"/>
                <a:gd name="T64" fmla="*/ 34 w 97"/>
                <a:gd name="T65" fmla="*/ 39 h 122"/>
                <a:gd name="T66" fmla="*/ 32 w 97"/>
                <a:gd name="T67" fmla="*/ 67 h 122"/>
                <a:gd name="T68" fmla="*/ 90 w 97"/>
                <a:gd name="T69" fmla="*/ 67 h 122"/>
                <a:gd name="T70" fmla="*/ 90 w 97"/>
                <a:gd name="T71" fmla="*/ 33 h 122"/>
                <a:gd name="T72" fmla="*/ 90 w 97"/>
                <a:gd name="T73" fmla="*/ 33 h 122"/>
                <a:gd name="T74" fmla="*/ 90 w 97"/>
                <a:gd name="T75" fmla="*/ 7 h 122"/>
                <a:gd name="T76" fmla="*/ 34 w 97"/>
                <a:gd name="T77" fmla="*/ 7 h 122"/>
                <a:gd name="T78" fmla="*/ 34 w 97"/>
                <a:gd name="T79" fmla="*/ 33 h 122"/>
                <a:gd name="T80" fmla="*/ 90 w 97"/>
                <a:gd name="T81"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122">
                  <a:moveTo>
                    <a:pt x="90" y="73"/>
                  </a:moveTo>
                  <a:lnTo>
                    <a:pt x="90" y="73"/>
                  </a:lnTo>
                  <a:lnTo>
                    <a:pt x="32" y="73"/>
                  </a:lnTo>
                  <a:cubicBezTo>
                    <a:pt x="30" y="84"/>
                    <a:pt x="27" y="94"/>
                    <a:pt x="23" y="102"/>
                  </a:cubicBezTo>
                  <a:cubicBezTo>
                    <a:pt x="20" y="108"/>
                    <a:pt x="15" y="114"/>
                    <a:pt x="9" y="121"/>
                  </a:cubicBezTo>
                  <a:cubicBezTo>
                    <a:pt x="8" y="122"/>
                    <a:pt x="7" y="122"/>
                    <a:pt x="7" y="122"/>
                  </a:cubicBezTo>
                  <a:cubicBezTo>
                    <a:pt x="7" y="122"/>
                    <a:pt x="6" y="122"/>
                    <a:pt x="5" y="121"/>
                  </a:cubicBezTo>
                  <a:cubicBezTo>
                    <a:pt x="3" y="120"/>
                    <a:pt x="2" y="119"/>
                    <a:pt x="0" y="119"/>
                  </a:cubicBezTo>
                  <a:cubicBezTo>
                    <a:pt x="12" y="108"/>
                    <a:pt x="19" y="97"/>
                    <a:pt x="23" y="84"/>
                  </a:cubicBezTo>
                  <a:cubicBezTo>
                    <a:pt x="25" y="74"/>
                    <a:pt x="27" y="58"/>
                    <a:pt x="27" y="36"/>
                  </a:cubicBezTo>
                  <a:lnTo>
                    <a:pt x="27" y="20"/>
                  </a:lnTo>
                  <a:lnTo>
                    <a:pt x="27" y="1"/>
                  </a:lnTo>
                  <a:cubicBezTo>
                    <a:pt x="27" y="0"/>
                    <a:pt x="27" y="0"/>
                    <a:pt x="28" y="0"/>
                  </a:cubicBezTo>
                  <a:lnTo>
                    <a:pt x="47" y="0"/>
                  </a:lnTo>
                  <a:lnTo>
                    <a:pt x="77" y="0"/>
                  </a:lnTo>
                  <a:lnTo>
                    <a:pt x="96" y="0"/>
                  </a:lnTo>
                  <a:cubicBezTo>
                    <a:pt x="97" y="0"/>
                    <a:pt x="97" y="0"/>
                    <a:pt x="97" y="1"/>
                  </a:cubicBezTo>
                  <a:lnTo>
                    <a:pt x="97" y="20"/>
                  </a:lnTo>
                  <a:lnTo>
                    <a:pt x="97" y="87"/>
                  </a:lnTo>
                  <a:lnTo>
                    <a:pt x="97" y="108"/>
                  </a:lnTo>
                  <a:cubicBezTo>
                    <a:pt x="97" y="113"/>
                    <a:pt x="96" y="116"/>
                    <a:pt x="94" y="118"/>
                  </a:cubicBezTo>
                  <a:cubicBezTo>
                    <a:pt x="91" y="120"/>
                    <a:pt x="87" y="121"/>
                    <a:pt x="79" y="121"/>
                  </a:cubicBezTo>
                  <a:cubicBezTo>
                    <a:pt x="78" y="121"/>
                    <a:pt x="76" y="121"/>
                    <a:pt x="74" y="121"/>
                  </a:cubicBezTo>
                  <a:cubicBezTo>
                    <a:pt x="72" y="121"/>
                    <a:pt x="72" y="121"/>
                    <a:pt x="72" y="121"/>
                  </a:cubicBezTo>
                  <a:cubicBezTo>
                    <a:pt x="71" y="120"/>
                    <a:pt x="71" y="120"/>
                    <a:pt x="71" y="119"/>
                  </a:cubicBezTo>
                  <a:cubicBezTo>
                    <a:pt x="70" y="116"/>
                    <a:pt x="69" y="115"/>
                    <a:pt x="68" y="113"/>
                  </a:cubicBezTo>
                  <a:cubicBezTo>
                    <a:pt x="74" y="114"/>
                    <a:pt x="79" y="114"/>
                    <a:pt x="84" y="114"/>
                  </a:cubicBezTo>
                  <a:cubicBezTo>
                    <a:pt x="88" y="114"/>
                    <a:pt x="90" y="112"/>
                    <a:pt x="90" y="107"/>
                  </a:cubicBezTo>
                  <a:lnTo>
                    <a:pt x="90" y="73"/>
                  </a:lnTo>
                  <a:close/>
                  <a:moveTo>
                    <a:pt x="90" y="67"/>
                  </a:moveTo>
                  <a:lnTo>
                    <a:pt x="90" y="67"/>
                  </a:lnTo>
                  <a:lnTo>
                    <a:pt x="90" y="39"/>
                  </a:lnTo>
                  <a:lnTo>
                    <a:pt x="34" y="39"/>
                  </a:lnTo>
                  <a:cubicBezTo>
                    <a:pt x="33" y="52"/>
                    <a:pt x="33" y="61"/>
                    <a:pt x="32" y="67"/>
                  </a:cubicBezTo>
                  <a:lnTo>
                    <a:pt x="90" y="67"/>
                  </a:lnTo>
                  <a:close/>
                  <a:moveTo>
                    <a:pt x="90" y="33"/>
                  </a:moveTo>
                  <a:lnTo>
                    <a:pt x="90" y="33"/>
                  </a:lnTo>
                  <a:lnTo>
                    <a:pt x="90" y="7"/>
                  </a:lnTo>
                  <a:lnTo>
                    <a:pt x="34" y="7"/>
                  </a:lnTo>
                  <a:lnTo>
                    <a:pt x="34" y="33"/>
                  </a:lnTo>
                  <a:lnTo>
                    <a:pt x="90"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28">
              <a:extLst>
                <a:ext uri="{FF2B5EF4-FFF2-40B4-BE49-F238E27FC236}">
                  <a16:creationId xmlns:a16="http://schemas.microsoft.com/office/drawing/2014/main" id="{84ADFD9C-E4EC-2891-2BEB-CC5891804E88}"/>
                </a:ext>
              </a:extLst>
            </p:cNvPr>
            <p:cNvSpPr>
              <a:spLocks/>
            </p:cNvSpPr>
            <p:nvPr/>
          </p:nvSpPr>
          <p:spPr bwMode="auto">
            <a:xfrm>
              <a:off x="4067" y="3766"/>
              <a:ext cx="34" cy="53"/>
            </a:xfrm>
            <a:custGeom>
              <a:avLst/>
              <a:gdLst>
                <a:gd name="T0" fmla="*/ 2 w 67"/>
                <a:gd name="T1" fmla="*/ 20 h 108"/>
                <a:gd name="T2" fmla="*/ 2 w 67"/>
                <a:gd name="T3" fmla="*/ 20 h 108"/>
                <a:gd name="T4" fmla="*/ 33 w 67"/>
                <a:gd name="T5" fmla="*/ 0 h 108"/>
                <a:gd name="T6" fmla="*/ 56 w 67"/>
                <a:gd name="T7" fmla="*/ 8 h 108"/>
                <a:gd name="T8" fmla="*/ 64 w 67"/>
                <a:gd name="T9" fmla="*/ 25 h 108"/>
                <a:gd name="T10" fmla="*/ 58 w 67"/>
                <a:gd name="T11" fmla="*/ 42 h 108"/>
                <a:gd name="T12" fmla="*/ 43 w 67"/>
                <a:gd name="T13" fmla="*/ 50 h 108"/>
                <a:gd name="T14" fmla="*/ 43 w 67"/>
                <a:gd name="T15" fmla="*/ 51 h 108"/>
                <a:gd name="T16" fmla="*/ 61 w 67"/>
                <a:gd name="T17" fmla="*/ 61 h 108"/>
                <a:gd name="T18" fmla="*/ 67 w 67"/>
                <a:gd name="T19" fmla="*/ 78 h 108"/>
                <a:gd name="T20" fmla="*/ 56 w 67"/>
                <a:gd name="T21" fmla="*/ 101 h 108"/>
                <a:gd name="T22" fmla="*/ 34 w 67"/>
                <a:gd name="T23" fmla="*/ 108 h 108"/>
                <a:gd name="T24" fmla="*/ 12 w 67"/>
                <a:gd name="T25" fmla="*/ 103 h 108"/>
                <a:gd name="T26" fmla="*/ 0 w 67"/>
                <a:gd name="T27" fmla="*/ 88 h 108"/>
                <a:gd name="T28" fmla="*/ 9 w 67"/>
                <a:gd name="T29" fmla="*/ 84 h 108"/>
                <a:gd name="T30" fmla="*/ 20 w 67"/>
                <a:gd name="T31" fmla="*/ 97 h 108"/>
                <a:gd name="T32" fmla="*/ 34 w 67"/>
                <a:gd name="T33" fmla="*/ 100 h 108"/>
                <a:gd name="T34" fmla="*/ 51 w 67"/>
                <a:gd name="T35" fmla="*/ 93 h 108"/>
                <a:gd name="T36" fmla="*/ 57 w 67"/>
                <a:gd name="T37" fmla="*/ 78 h 108"/>
                <a:gd name="T38" fmla="*/ 49 w 67"/>
                <a:gd name="T39" fmla="*/ 61 h 108"/>
                <a:gd name="T40" fmla="*/ 29 w 67"/>
                <a:gd name="T41" fmla="*/ 55 h 108"/>
                <a:gd name="T42" fmla="*/ 20 w 67"/>
                <a:gd name="T43" fmla="*/ 55 h 108"/>
                <a:gd name="T44" fmla="*/ 20 w 67"/>
                <a:gd name="T45" fmla="*/ 47 h 108"/>
                <a:gd name="T46" fmla="*/ 28 w 67"/>
                <a:gd name="T47" fmla="*/ 47 h 108"/>
                <a:gd name="T48" fmla="*/ 48 w 67"/>
                <a:gd name="T49" fmla="*/ 41 h 108"/>
                <a:gd name="T50" fmla="*/ 54 w 67"/>
                <a:gd name="T51" fmla="*/ 26 h 108"/>
                <a:gd name="T52" fmla="*/ 47 w 67"/>
                <a:gd name="T53" fmla="*/ 12 h 108"/>
                <a:gd name="T54" fmla="*/ 33 w 67"/>
                <a:gd name="T55" fmla="*/ 8 h 108"/>
                <a:gd name="T56" fmla="*/ 11 w 67"/>
                <a:gd name="T57" fmla="*/ 24 h 108"/>
                <a:gd name="T58" fmla="*/ 2 w 67"/>
                <a:gd name="T59" fmla="*/ 2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108">
                  <a:moveTo>
                    <a:pt x="2" y="20"/>
                  </a:moveTo>
                  <a:lnTo>
                    <a:pt x="2" y="20"/>
                  </a:lnTo>
                  <a:cubicBezTo>
                    <a:pt x="8" y="7"/>
                    <a:pt x="18" y="0"/>
                    <a:pt x="33" y="0"/>
                  </a:cubicBezTo>
                  <a:cubicBezTo>
                    <a:pt x="43" y="0"/>
                    <a:pt x="51" y="3"/>
                    <a:pt x="56" y="8"/>
                  </a:cubicBezTo>
                  <a:cubicBezTo>
                    <a:pt x="61" y="12"/>
                    <a:pt x="64" y="18"/>
                    <a:pt x="64" y="25"/>
                  </a:cubicBezTo>
                  <a:cubicBezTo>
                    <a:pt x="64" y="32"/>
                    <a:pt x="62" y="38"/>
                    <a:pt x="58" y="42"/>
                  </a:cubicBezTo>
                  <a:cubicBezTo>
                    <a:pt x="54" y="46"/>
                    <a:pt x="49" y="49"/>
                    <a:pt x="43" y="50"/>
                  </a:cubicBezTo>
                  <a:lnTo>
                    <a:pt x="43" y="51"/>
                  </a:lnTo>
                  <a:cubicBezTo>
                    <a:pt x="51" y="53"/>
                    <a:pt x="57" y="56"/>
                    <a:pt x="61" y="61"/>
                  </a:cubicBezTo>
                  <a:cubicBezTo>
                    <a:pt x="65" y="66"/>
                    <a:pt x="67" y="71"/>
                    <a:pt x="67" y="78"/>
                  </a:cubicBezTo>
                  <a:cubicBezTo>
                    <a:pt x="67" y="88"/>
                    <a:pt x="63" y="95"/>
                    <a:pt x="56" y="101"/>
                  </a:cubicBezTo>
                  <a:cubicBezTo>
                    <a:pt x="50" y="106"/>
                    <a:pt x="43" y="108"/>
                    <a:pt x="34" y="108"/>
                  </a:cubicBezTo>
                  <a:cubicBezTo>
                    <a:pt x="25" y="108"/>
                    <a:pt x="18" y="106"/>
                    <a:pt x="12" y="103"/>
                  </a:cubicBezTo>
                  <a:cubicBezTo>
                    <a:pt x="7" y="100"/>
                    <a:pt x="3" y="95"/>
                    <a:pt x="0" y="88"/>
                  </a:cubicBezTo>
                  <a:lnTo>
                    <a:pt x="9" y="84"/>
                  </a:lnTo>
                  <a:cubicBezTo>
                    <a:pt x="12" y="90"/>
                    <a:pt x="15" y="95"/>
                    <a:pt x="20" y="97"/>
                  </a:cubicBezTo>
                  <a:cubicBezTo>
                    <a:pt x="23" y="99"/>
                    <a:pt x="28" y="100"/>
                    <a:pt x="34" y="100"/>
                  </a:cubicBezTo>
                  <a:cubicBezTo>
                    <a:pt x="41" y="100"/>
                    <a:pt x="47" y="98"/>
                    <a:pt x="51" y="93"/>
                  </a:cubicBezTo>
                  <a:cubicBezTo>
                    <a:pt x="55" y="89"/>
                    <a:pt x="57" y="84"/>
                    <a:pt x="57" y="78"/>
                  </a:cubicBezTo>
                  <a:cubicBezTo>
                    <a:pt x="57" y="70"/>
                    <a:pt x="54" y="65"/>
                    <a:pt x="49" y="61"/>
                  </a:cubicBezTo>
                  <a:cubicBezTo>
                    <a:pt x="44" y="57"/>
                    <a:pt x="37" y="55"/>
                    <a:pt x="29" y="55"/>
                  </a:cubicBezTo>
                  <a:lnTo>
                    <a:pt x="20" y="55"/>
                  </a:lnTo>
                  <a:lnTo>
                    <a:pt x="20" y="47"/>
                  </a:lnTo>
                  <a:lnTo>
                    <a:pt x="28" y="47"/>
                  </a:lnTo>
                  <a:cubicBezTo>
                    <a:pt x="37" y="47"/>
                    <a:pt x="44" y="45"/>
                    <a:pt x="48" y="41"/>
                  </a:cubicBezTo>
                  <a:cubicBezTo>
                    <a:pt x="52" y="37"/>
                    <a:pt x="54" y="32"/>
                    <a:pt x="54" y="26"/>
                  </a:cubicBezTo>
                  <a:cubicBezTo>
                    <a:pt x="54" y="20"/>
                    <a:pt x="52" y="15"/>
                    <a:pt x="47" y="12"/>
                  </a:cubicBezTo>
                  <a:cubicBezTo>
                    <a:pt x="44" y="9"/>
                    <a:pt x="39" y="8"/>
                    <a:pt x="33" y="8"/>
                  </a:cubicBezTo>
                  <a:cubicBezTo>
                    <a:pt x="22" y="8"/>
                    <a:pt x="15" y="13"/>
                    <a:pt x="11" y="24"/>
                  </a:cubicBezTo>
                  <a:lnTo>
                    <a:pt x="2" y="2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29">
              <a:extLst>
                <a:ext uri="{FF2B5EF4-FFF2-40B4-BE49-F238E27FC236}">
                  <a16:creationId xmlns:a16="http://schemas.microsoft.com/office/drawing/2014/main" id="{24FDE60C-66F0-AF93-EF4A-A8CD884A1A59}"/>
                </a:ext>
              </a:extLst>
            </p:cNvPr>
            <p:cNvSpPr>
              <a:spLocks noEditPoints="1"/>
            </p:cNvSpPr>
            <p:nvPr/>
          </p:nvSpPr>
          <p:spPr bwMode="auto">
            <a:xfrm>
              <a:off x="4127" y="3764"/>
              <a:ext cx="49" cy="61"/>
            </a:xfrm>
            <a:custGeom>
              <a:avLst/>
              <a:gdLst>
                <a:gd name="T0" fmla="*/ 91 w 98"/>
                <a:gd name="T1" fmla="*/ 73 h 122"/>
                <a:gd name="T2" fmla="*/ 91 w 98"/>
                <a:gd name="T3" fmla="*/ 73 h 122"/>
                <a:gd name="T4" fmla="*/ 32 w 98"/>
                <a:gd name="T5" fmla="*/ 73 h 122"/>
                <a:gd name="T6" fmla="*/ 24 w 98"/>
                <a:gd name="T7" fmla="*/ 102 h 122"/>
                <a:gd name="T8" fmla="*/ 9 w 98"/>
                <a:gd name="T9" fmla="*/ 121 h 122"/>
                <a:gd name="T10" fmla="*/ 7 w 98"/>
                <a:gd name="T11" fmla="*/ 122 h 122"/>
                <a:gd name="T12" fmla="*/ 5 w 98"/>
                <a:gd name="T13" fmla="*/ 121 h 122"/>
                <a:gd name="T14" fmla="*/ 0 w 98"/>
                <a:gd name="T15" fmla="*/ 119 h 122"/>
                <a:gd name="T16" fmla="*/ 23 w 98"/>
                <a:gd name="T17" fmla="*/ 84 h 122"/>
                <a:gd name="T18" fmla="*/ 27 w 98"/>
                <a:gd name="T19" fmla="*/ 36 h 122"/>
                <a:gd name="T20" fmla="*/ 27 w 98"/>
                <a:gd name="T21" fmla="*/ 20 h 122"/>
                <a:gd name="T22" fmla="*/ 27 w 98"/>
                <a:gd name="T23" fmla="*/ 1 h 122"/>
                <a:gd name="T24" fmla="*/ 28 w 98"/>
                <a:gd name="T25" fmla="*/ 0 h 122"/>
                <a:gd name="T26" fmla="*/ 47 w 98"/>
                <a:gd name="T27" fmla="*/ 0 h 122"/>
                <a:gd name="T28" fmla="*/ 78 w 98"/>
                <a:gd name="T29" fmla="*/ 0 h 122"/>
                <a:gd name="T30" fmla="*/ 97 w 98"/>
                <a:gd name="T31" fmla="*/ 0 h 122"/>
                <a:gd name="T32" fmla="*/ 98 w 98"/>
                <a:gd name="T33" fmla="*/ 1 h 122"/>
                <a:gd name="T34" fmla="*/ 98 w 98"/>
                <a:gd name="T35" fmla="*/ 20 h 122"/>
                <a:gd name="T36" fmla="*/ 98 w 98"/>
                <a:gd name="T37" fmla="*/ 87 h 122"/>
                <a:gd name="T38" fmla="*/ 98 w 98"/>
                <a:gd name="T39" fmla="*/ 108 h 122"/>
                <a:gd name="T40" fmla="*/ 94 w 98"/>
                <a:gd name="T41" fmla="*/ 118 h 122"/>
                <a:gd name="T42" fmla="*/ 80 w 98"/>
                <a:gd name="T43" fmla="*/ 121 h 122"/>
                <a:gd name="T44" fmla="*/ 74 w 98"/>
                <a:gd name="T45" fmla="*/ 121 h 122"/>
                <a:gd name="T46" fmla="*/ 72 w 98"/>
                <a:gd name="T47" fmla="*/ 121 h 122"/>
                <a:gd name="T48" fmla="*/ 71 w 98"/>
                <a:gd name="T49" fmla="*/ 119 h 122"/>
                <a:gd name="T50" fmla="*/ 69 w 98"/>
                <a:gd name="T51" fmla="*/ 113 h 122"/>
                <a:gd name="T52" fmla="*/ 84 w 98"/>
                <a:gd name="T53" fmla="*/ 114 h 122"/>
                <a:gd name="T54" fmla="*/ 91 w 98"/>
                <a:gd name="T55" fmla="*/ 107 h 122"/>
                <a:gd name="T56" fmla="*/ 91 w 98"/>
                <a:gd name="T57" fmla="*/ 73 h 122"/>
                <a:gd name="T58" fmla="*/ 91 w 98"/>
                <a:gd name="T59" fmla="*/ 67 h 122"/>
                <a:gd name="T60" fmla="*/ 91 w 98"/>
                <a:gd name="T61" fmla="*/ 67 h 122"/>
                <a:gd name="T62" fmla="*/ 91 w 98"/>
                <a:gd name="T63" fmla="*/ 39 h 122"/>
                <a:gd name="T64" fmla="*/ 34 w 98"/>
                <a:gd name="T65" fmla="*/ 39 h 122"/>
                <a:gd name="T66" fmla="*/ 33 w 98"/>
                <a:gd name="T67" fmla="*/ 67 h 122"/>
                <a:gd name="T68" fmla="*/ 91 w 98"/>
                <a:gd name="T69" fmla="*/ 67 h 122"/>
                <a:gd name="T70" fmla="*/ 91 w 98"/>
                <a:gd name="T71" fmla="*/ 33 h 122"/>
                <a:gd name="T72" fmla="*/ 91 w 98"/>
                <a:gd name="T73" fmla="*/ 33 h 122"/>
                <a:gd name="T74" fmla="*/ 91 w 98"/>
                <a:gd name="T75" fmla="*/ 7 h 122"/>
                <a:gd name="T76" fmla="*/ 34 w 98"/>
                <a:gd name="T77" fmla="*/ 7 h 122"/>
                <a:gd name="T78" fmla="*/ 34 w 98"/>
                <a:gd name="T79" fmla="*/ 33 h 122"/>
                <a:gd name="T80" fmla="*/ 91 w 98"/>
                <a:gd name="T81"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122">
                  <a:moveTo>
                    <a:pt x="91" y="73"/>
                  </a:moveTo>
                  <a:lnTo>
                    <a:pt x="91" y="73"/>
                  </a:lnTo>
                  <a:lnTo>
                    <a:pt x="32" y="73"/>
                  </a:lnTo>
                  <a:cubicBezTo>
                    <a:pt x="31" y="84"/>
                    <a:pt x="28" y="94"/>
                    <a:pt x="24" y="102"/>
                  </a:cubicBezTo>
                  <a:cubicBezTo>
                    <a:pt x="20" y="108"/>
                    <a:pt x="15" y="114"/>
                    <a:pt x="9" y="121"/>
                  </a:cubicBezTo>
                  <a:cubicBezTo>
                    <a:pt x="8" y="122"/>
                    <a:pt x="8" y="122"/>
                    <a:pt x="7" y="122"/>
                  </a:cubicBezTo>
                  <a:cubicBezTo>
                    <a:pt x="7" y="122"/>
                    <a:pt x="6" y="122"/>
                    <a:pt x="5" y="121"/>
                  </a:cubicBezTo>
                  <a:cubicBezTo>
                    <a:pt x="4" y="120"/>
                    <a:pt x="2" y="119"/>
                    <a:pt x="0" y="119"/>
                  </a:cubicBezTo>
                  <a:cubicBezTo>
                    <a:pt x="12" y="108"/>
                    <a:pt x="20" y="97"/>
                    <a:pt x="23" y="84"/>
                  </a:cubicBezTo>
                  <a:cubicBezTo>
                    <a:pt x="26" y="74"/>
                    <a:pt x="27" y="58"/>
                    <a:pt x="27" y="36"/>
                  </a:cubicBezTo>
                  <a:lnTo>
                    <a:pt x="27" y="20"/>
                  </a:lnTo>
                  <a:lnTo>
                    <a:pt x="27" y="1"/>
                  </a:lnTo>
                  <a:cubicBezTo>
                    <a:pt x="27" y="0"/>
                    <a:pt x="27" y="0"/>
                    <a:pt x="28" y="0"/>
                  </a:cubicBezTo>
                  <a:lnTo>
                    <a:pt x="47" y="0"/>
                  </a:lnTo>
                  <a:lnTo>
                    <a:pt x="78" y="0"/>
                  </a:lnTo>
                  <a:lnTo>
                    <a:pt x="97" y="0"/>
                  </a:lnTo>
                  <a:cubicBezTo>
                    <a:pt x="97" y="0"/>
                    <a:pt x="98" y="0"/>
                    <a:pt x="98" y="1"/>
                  </a:cubicBezTo>
                  <a:lnTo>
                    <a:pt x="98" y="20"/>
                  </a:lnTo>
                  <a:lnTo>
                    <a:pt x="98" y="87"/>
                  </a:lnTo>
                  <a:lnTo>
                    <a:pt x="98" y="108"/>
                  </a:lnTo>
                  <a:cubicBezTo>
                    <a:pt x="98" y="113"/>
                    <a:pt x="96" y="116"/>
                    <a:pt x="94" y="118"/>
                  </a:cubicBezTo>
                  <a:cubicBezTo>
                    <a:pt x="92" y="120"/>
                    <a:pt x="87" y="121"/>
                    <a:pt x="80" y="121"/>
                  </a:cubicBezTo>
                  <a:cubicBezTo>
                    <a:pt x="78" y="121"/>
                    <a:pt x="76" y="121"/>
                    <a:pt x="74" y="121"/>
                  </a:cubicBezTo>
                  <a:cubicBezTo>
                    <a:pt x="73" y="121"/>
                    <a:pt x="72" y="121"/>
                    <a:pt x="72" y="121"/>
                  </a:cubicBezTo>
                  <a:cubicBezTo>
                    <a:pt x="72" y="120"/>
                    <a:pt x="71" y="120"/>
                    <a:pt x="71" y="119"/>
                  </a:cubicBezTo>
                  <a:cubicBezTo>
                    <a:pt x="71" y="116"/>
                    <a:pt x="70" y="115"/>
                    <a:pt x="69" y="113"/>
                  </a:cubicBezTo>
                  <a:cubicBezTo>
                    <a:pt x="74" y="114"/>
                    <a:pt x="79" y="114"/>
                    <a:pt x="84" y="114"/>
                  </a:cubicBezTo>
                  <a:cubicBezTo>
                    <a:pt x="89" y="114"/>
                    <a:pt x="91" y="112"/>
                    <a:pt x="91" y="107"/>
                  </a:cubicBezTo>
                  <a:lnTo>
                    <a:pt x="91" y="73"/>
                  </a:lnTo>
                  <a:close/>
                  <a:moveTo>
                    <a:pt x="91" y="67"/>
                  </a:moveTo>
                  <a:lnTo>
                    <a:pt x="91" y="67"/>
                  </a:lnTo>
                  <a:lnTo>
                    <a:pt x="91" y="39"/>
                  </a:lnTo>
                  <a:lnTo>
                    <a:pt x="34" y="39"/>
                  </a:lnTo>
                  <a:cubicBezTo>
                    <a:pt x="34" y="52"/>
                    <a:pt x="33" y="61"/>
                    <a:pt x="33" y="67"/>
                  </a:cubicBezTo>
                  <a:lnTo>
                    <a:pt x="91" y="67"/>
                  </a:lnTo>
                  <a:close/>
                  <a:moveTo>
                    <a:pt x="91" y="33"/>
                  </a:moveTo>
                  <a:lnTo>
                    <a:pt x="91" y="33"/>
                  </a:lnTo>
                  <a:lnTo>
                    <a:pt x="91" y="7"/>
                  </a:lnTo>
                  <a:lnTo>
                    <a:pt x="34" y="7"/>
                  </a:lnTo>
                  <a:lnTo>
                    <a:pt x="34" y="33"/>
                  </a:lnTo>
                  <a:lnTo>
                    <a:pt x="91"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30">
              <a:extLst>
                <a:ext uri="{FF2B5EF4-FFF2-40B4-BE49-F238E27FC236}">
                  <a16:creationId xmlns:a16="http://schemas.microsoft.com/office/drawing/2014/main" id="{37428123-1723-91B2-72C0-05ECA1B95A19}"/>
                </a:ext>
              </a:extLst>
            </p:cNvPr>
            <p:cNvSpPr>
              <a:spLocks/>
            </p:cNvSpPr>
            <p:nvPr/>
          </p:nvSpPr>
          <p:spPr bwMode="auto">
            <a:xfrm>
              <a:off x="295" y="3722"/>
              <a:ext cx="6"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31">
              <a:extLst>
                <a:ext uri="{FF2B5EF4-FFF2-40B4-BE49-F238E27FC236}">
                  <a16:creationId xmlns:a16="http://schemas.microsoft.com/office/drawing/2014/main" id="{70856ABB-4E15-313C-73E2-A4845A17063D}"/>
                </a:ext>
              </a:extLst>
            </p:cNvPr>
            <p:cNvSpPr>
              <a:spLocks/>
            </p:cNvSpPr>
            <p:nvPr/>
          </p:nvSpPr>
          <p:spPr bwMode="auto">
            <a:xfrm>
              <a:off x="697" y="3722"/>
              <a:ext cx="7"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32">
              <a:extLst>
                <a:ext uri="{FF2B5EF4-FFF2-40B4-BE49-F238E27FC236}">
                  <a16:creationId xmlns:a16="http://schemas.microsoft.com/office/drawing/2014/main" id="{39D41524-C024-9DED-2F11-A3F16EFC6B75}"/>
                </a:ext>
              </a:extLst>
            </p:cNvPr>
            <p:cNvSpPr>
              <a:spLocks/>
            </p:cNvSpPr>
            <p:nvPr/>
          </p:nvSpPr>
          <p:spPr bwMode="auto">
            <a:xfrm>
              <a:off x="1099" y="3722"/>
              <a:ext cx="7"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33">
              <a:extLst>
                <a:ext uri="{FF2B5EF4-FFF2-40B4-BE49-F238E27FC236}">
                  <a16:creationId xmlns:a16="http://schemas.microsoft.com/office/drawing/2014/main" id="{F8D09963-3026-E7F4-071D-488B3AD6D85D}"/>
                </a:ext>
              </a:extLst>
            </p:cNvPr>
            <p:cNvSpPr>
              <a:spLocks/>
            </p:cNvSpPr>
            <p:nvPr/>
          </p:nvSpPr>
          <p:spPr bwMode="auto">
            <a:xfrm>
              <a:off x="1502" y="3722"/>
              <a:ext cx="7" cy="6"/>
            </a:xfrm>
            <a:custGeom>
              <a:avLst/>
              <a:gdLst>
                <a:gd name="T0" fmla="*/ 0 w 14"/>
                <a:gd name="T1" fmla="*/ 0 h 13"/>
                <a:gd name="T2" fmla="*/ 0 w 14"/>
                <a:gd name="T3" fmla="*/ 0 h 13"/>
                <a:gd name="T4" fmla="*/ 14 w 14"/>
                <a:gd name="T5" fmla="*/ 0 h 13"/>
                <a:gd name="T6" fmla="*/ 14 w 14"/>
                <a:gd name="T7" fmla="*/ 13 h 13"/>
                <a:gd name="T8" fmla="*/ 0 w 14"/>
                <a:gd name="T9" fmla="*/ 13 h 13"/>
                <a:gd name="T10" fmla="*/ 0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0" y="0"/>
                  </a:moveTo>
                  <a:lnTo>
                    <a:pt x="0" y="0"/>
                  </a:lnTo>
                  <a:lnTo>
                    <a:pt x="14" y="0"/>
                  </a:lnTo>
                  <a:lnTo>
                    <a:pt x="14"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34">
              <a:extLst>
                <a:ext uri="{FF2B5EF4-FFF2-40B4-BE49-F238E27FC236}">
                  <a16:creationId xmlns:a16="http://schemas.microsoft.com/office/drawing/2014/main" id="{5E7A0C1B-E4FB-F745-6ECF-1899230DED3D}"/>
                </a:ext>
              </a:extLst>
            </p:cNvPr>
            <p:cNvSpPr>
              <a:spLocks/>
            </p:cNvSpPr>
            <p:nvPr/>
          </p:nvSpPr>
          <p:spPr bwMode="auto">
            <a:xfrm>
              <a:off x="1904" y="3722"/>
              <a:ext cx="7"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5">
              <a:extLst>
                <a:ext uri="{FF2B5EF4-FFF2-40B4-BE49-F238E27FC236}">
                  <a16:creationId xmlns:a16="http://schemas.microsoft.com/office/drawing/2014/main" id="{5B20F12D-00DB-6EE4-57CB-CB7A62B941AF}"/>
                </a:ext>
              </a:extLst>
            </p:cNvPr>
            <p:cNvSpPr>
              <a:spLocks/>
            </p:cNvSpPr>
            <p:nvPr/>
          </p:nvSpPr>
          <p:spPr bwMode="auto">
            <a:xfrm>
              <a:off x="2307" y="3722"/>
              <a:ext cx="6"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36">
              <a:extLst>
                <a:ext uri="{FF2B5EF4-FFF2-40B4-BE49-F238E27FC236}">
                  <a16:creationId xmlns:a16="http://schemas.microsoft.com/office/drawing/2014/main" id="{DD4ABE83-3E2E-2604-A8E1-4CE329060D01}"/>
                </a:ext>
              </a:extLst>
            </p:cNvPr>
            <p:cNvSpPr>
              <a:spLocks/>
            </p:cNvSpPr>
            <p:nvPr/>
          </p:nvSpPr>
          <p:spPr bwMode="auto">
            <a:xfrm>
              <a:off x="2709" y="3722"/>
              <a:ext cx="7" cy="6"/>
            </a:xfrm>
            <a:custGeom>
              <a:avLst/>
              <a:gdLst>
                <a:gd name="T0" fmla="*/ 0 w 14"/>
                <a:gd name="T1" fmla="*/ 0 h 13"/>
                <a:gd name="T2" fmla="*/ 0 w 14"/>
                <a:gd name="T3" fmla="*/ 0 h 13"/>
                <a:gd name="T4" fmla="*/ 14 w 14"/>
                <a:gd name="T5" fmla="*/ 0 h 13"/>
                <a:gd name="T6" fmla="*/ 14 w 14"/>
                <a:gd name="T7" fmla="*/ 13 h 13"/>
                <a:gd name="T8" fmla="*/ 0 w 14"/>
                <a:gd name="T9" fmla="*/ 13 h 13"/>
                <a:gd name="T10" fmla="*/ 0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0" y="0"/>
                  </a:moveTo>
                  <a:lnTo>
                    <a:pt x="0" y="0"/>
                  </a:lnTo>
                  <a:lnTo>
                    <a:pt x="14" y="0"/>
                  </a:lnTo>
                  <a:lnTo>
                    <a:pt x="14"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37">
              <a:extLst>
                <a:ext uri="{FF2B5EF4-FFF2-40B4-BE49-F238E27FC236}">
                  <a16:creationId xmlns:a16="http://schemas.microsoft.com/office/drawing/2014/main" id="{4279BAF6-9A53-D304-1771-25A45B795740}"/>
                </a:ext>
              </a:extLst>
            </p:cNvPr>
            <p:cNvSpPr>
              <a:spLocks/>
            </p:cNvSpPr>
            <p:nvPr/>
          </p:nvSpPr>
          <p:spPr bwMode="auto">
            <a:xfrm>
              <a:off x="3112" y="3722"/>
              <a:ext cx="6"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38">
              <a:extLst>
                <a:ext uri="{FF2B5EF4-FFF2-40B4-BE49-F238E27FC236}">
                  <a16:creationId xmlns:a16="http://schemas.microsoft.com/office/drawing/2014/main" id="{ED087FA5-3277-E262-8E0A-C3BEF91D6C04}"/>
                </a:ext>
              </a:extLst>
            </p:cNvPr>
            <p:cNvSpPr>
              <a:spLocks/>
            </p:cNvSpPr>
            <p:nvPr/>
          </p:nvSpPr>
          <p:spPr bwMode="auto">
            <a:xfrm>
              <a:off x="3514" y="3722"/>
              <a:ext cx="6"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39">
              <a:extLst>
                <a:ext uri="{FF2B5EF4-FFF2-40B4-BE49-F238E27FC236}">
                  <a16:creationId xmlns:a16="http://schemas.microsoft.com/office/drawing/2014/main" id="{F06944BC-2C0E-778E-4BFC-97995A668250}"/>
                </a:ext>
              </a:extLst>
            </p:cNvPr>
            <p:cNvSpPr>
              <a:spLocks/>
            </p:cNvSpPr>
            <p:nvPr/>
          </p:nvSpPr>
          <p:spPr bwMode="auto">
            <a:xfrm>
              <a:off x="3916" y="3722"/>
              <a:ext cx="7" cy="6"/>
            </a:xfrm>
            <a:custGeom>
              <a:avLst/>
              <a:gdLst>
                <a:gd name="T0" fmla="*/ 0 w 14"/>
                <a:gd name="T1" fmla="*/ 0 h 13"/>
                <a:gd name="T2" fmla="*/ 0 w 14"/>
                <a:gd name="T3" fmla="*/ 0 h 13"/>
                <a:gd name="T4" fmla="*/ 14 w 14"/>
                <a:gd name="T5" fmla="*/ 0 h 13"/>
                <a:gd name="T6" fmla="*/ 14 w 14"/>
                <a:gd name="T7" fmla="*/ 13 h 13"/>
                <a:gd name="T8" fmla="*/ 0 w 14"/>
                <a:gd name="T9" fmla="*/ 13 h 13"/>
                <a:gd name="T10" fmla="*/ 0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0" y="0"/>
                  </a:moveTo>
                  <a:lnTo>
                    <a:pt x="0" y="0"/>
                  </a:lnTo>
                  <a:lnTo>
                    <a:pt x="14" y="0"/>
                  </a:lnTo>
                  <a:lnTo>
                    <a:pt x="14"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40">
              <a:extLst>
                <a:ext uri="{FF2B5EF4-FFF2-40B4-BE49-F238E27FC236}">
                  <a16:creationId xmlns:a16="http://schemas.microsoft.com/office/drawing/2014/main" id="{39FA7ED1-F4E6-57A7-39EC-6B9EC68BD446}"/>
                </a:ext>
              </a:extLst>
            </p:cNvPr>
            <p:cNvSpPr>
              <a:spLocks/>
            </p:cNvSpPr>
            <p:nvPr/>
          </p:nvSpPr>
          <p:spPr bwMode="auto">
            <a:xfrm>
              <a:off x="301" y="3722"/>
              <a:ext cx="4024" cy="12"/>
            </a:xfrm>
            <a:custGeom>
              <a:avLst/>
              <a:gdLst>
                <a:gd name="T0" fmla="*/ 0 w 8133"/>
                <a:gd name="T1" fmla="*/ 0 h 25"/>
                <a:gd name="T2" fmla="*/ 0 w 8133"/>
                <a:gd name="T3" fmla="*/ 0 h 25"/>
                <a:gd name="T4" fmla="*/ 8133 w 8133"/>
                <a:gd name="T5" fmla="*/ 0 h 25"/>
                <a:gd name="T6" fmla="*/ 8133 w 8133"/>
                <a:gd name="T7" fmla="*/ 25 h 25"/>
                <a:gd name="T8" fmla="*/ 0 w 8133"/>
                <a:gd name="T9" fmla="*/ 25 h 25"/>
                <a:gd name="T10" fmla="*/ 0 w 8133"/>
                <a:gd name="T11" fmla="*/ 0 h 25"/>
              </a:gdLst>
              <a:ahLst/>
              <a:cxnLst>
                <a:cxn ang="0">
                  <a:pos x="T0" y="T1"/>
                </a:cxn>
                <a:cxn ang="0">
                  <a:pos x="T2" y="T3"/>
                </a:cxn>
                <a:cxn ang="0">
                  <a:pos x="T4" y="T5"/>
                </a:cxn>
                <a:cxn ang="0">
                  <a:pos x="T6" y="T7"/>
                </a:cxn>
                <a:cxn ang="0">
                  <a:pos x="T8" y="T9"/>
                </a:cxn>
                <a:cxn ang="0">
                  <a:pos x="T10" y="T11"/>
                </a:cxn>
              </a:cxnLst>
              <a:rect l="0" t="0" r="r" b="b"/>
              <a:pathLst>
                <a:path w="8133" h="25">
                  <a:moveTo>
                    <a:pt x="0" y="0"/>
                  </a:moveTo>
                  <a:lnTo>
                    <a:pt x="0" y="0"/>
                  </a:lnTo>
                  <a:lnTo>
                    <a:pt x="8133" y="0"/>
                  </a:lnTo>
                  <a:lnTo>
                    <a:pt x="8133" y="25"/>
                  </a:lnTo>
                  <a:lnTo>
                    <a:pt x="0" y="2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41">
              <a:extLst>
                <a:ext uri="{FF2B5EF4-FFF2-40B4-BE49-F238E27FC236}">
                  <a16:creationId xmlns:a16="http://schemas.microsoft.com/office/drawing/2014/main" id="{A9EBCD44-CB5A-C125-01F3-37810F54DF5A}"/>
                </a:ext>
              </a:extLst>
            </p:cNvPr>
            <p:cNvSpPr>
              <a:spLocks/>
            </p:cNvSpPr>
            <p:nvPr/>
          </p:nvSpPr>
          <p:spPr bwMode="auto">
            <a:xfrm>
              <a:off x="4319" y="3722"/>
              <a:ext cx="6"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42">
              <a:extLst>
                <a:ext uri="{FF2B5EF4-FFF2-40B4-BE49-F238E27FC236}">
                  <a16:creationId xmlns:a16="http://schemas.microsoft.com/office/drawing/2014/main" id="{89E2797C-6CE1-8B6C-F300-373B5D829A55}"/>
                </a:ext>
              </a:extLst>
            </p:cNvPr>
            <p:cNvSpPr>
              <a:spLocks/>
            </p:cNvSpPr>
            <p:nvPr/>
          </p:nvSpPr>
          <p:spPr bwMode="auto">
            <a:xfrm>
              <a:off x="301" y="3847"/>
              <a:ext cx="4011" cy="6"/>
            </a:xfrm>
            <a:custGeom>
              <a:avLst/>
              <a:gdLst>
                <a:gd name="T0" fmla="*/ 0 w 8106"/>
                <a:gd name="T1" fmla="*/ 0 h 13"/>
                <a:gd name="T2" fmla="*/ 0 w 8106"/>
                <a:gd name="T3" fmla="*/ 0 h 13"/>
                <a:gd name="T4" fmla="*/ 8106 w 8106"/>
                <a:gd name="T5" fmla="*/ 0 h 13"/>
                <a:gd name="T6" fmla="*/ 8106 w 8106"/>
                <a:gd name="T7" fmla="*/ 13 h 13"/>
                <a:gd name="T8" fmla="*/ 0 w 8106"/>
                <a:gd name="T9" fmla="*/ 13 h 13"/>
                <a:gd name="T10" fmla="*/ 0 w 8106"/>
                <a:gd name="T11" fmla="*/ 0 h 13"/>
              </a:gdLst>
              <a:ahLst/>
              <a:cxnLst>
                <a:cxn ang="0">
                  <a:pos x="T0" y="T1"/>
                </a:cxn>
                <a:cxn ang="0">
                  <a:pos x="T2" y="T3"/>
                </a:cxn>
                <a:cxn ang="0">
                  <a:pos x="T4" y="T5"/>
                </a:cxn>
                <a:cxn ang="0">
                  <a:pos x="T6" y="T7"/>
                </a:cxn>
                <a:cxn ang="0">
                  <a:pos x="T8" y="T9"/>
                </a:cxn>
                <a:cxn ang="0">
                  <a:pos x="T10" y="T11"/>
                </a:cxn>
              </a:cxnLst>
              <a:rect l="0" t="0" r="r" b="b"/>
              <a:pathLst>
                <a:path w="8106" h="13">
                  <a:moveTo>
                    <a:pt x="0" y="0"/>
                  </a:moveTo>
                  <a:lnTo>
                    <a:pt x="0" y="0"/>
                  </a:lnTo>
                  <a:lnTo>
                    <a:pt x="8106" y="0"/>
                  </a:lnTo>
                  <a:lnTo>
                    <a:pt x="8106"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43">
              <a:extLst>
                <a:ext uri="{FF2B5EF4-FFF2-40B4-BE49-F238E27FC236}">
                  <a16:creationId xmlns:a16="http://schemas.microsoft.com/office/drawing/2014/main" id="{29DC2BB2-A5CD-82A5-E04A-D381A3470F3A}"/>
                </a:ext>
              </a:extLst>
            </p:cNvPr>
            <p:cNvSpPr>
              <a:spLocks/>
            </p:cNvSpPr>
            <p:nvPr/>
          </p:nvSpPr>
          <p:spPr bwMode="auto">
            <a:xfrm>
              <a:off x="289" y="3722"/>
              <a:ext cx="12" cy="1528"/>
            </a:xfrm>
            <a:custGeom>
              <a:avLst/>
              <a:gdLst>
                <a:gd name="T0" fmla="*/ 0 w 26"/>
                <a:gd name="T1" fmla="*/ 0 h 3079"/>
                <a:gd name="T2" fmla="*/ 0 w 26"/>
                <a:gd name="T3" fmla="*/ 0 h 3079"/>
                <a:gd name="T4" fmla="*/ 26 w 26"/>
                <a:gd name="T5" fmla="*/ 0 h 3079"/>
                <a:gd name="T6" fmla="*/ 26 w 26"/>
                <a:gd name="T7" fmla="*/ 3079 h 3079"/>
                <a:gd name="T8" fmla="*/ 0 w 26"/>
                <a:gd name="T9" fmla="*/ 3079 h 3079"/>
                <a:gd name="T10" fmla="*/ 0 w 26"/>
                <a:gd name="T11" fmla="*/ 0 h 3079"/>
              </a:gdLst>
              <a:ahLst/>
              <a:cxnLst>
                <a:cxn ang="0">
                  <a:pos x="T0" y="T1"/>
                </a:cxn>
                <a:cxn ang="0">
                  <a:pos x="T2" y="T3"/>
                </a:cxn>
                <a:cxn ang="0">
                  <a:pos x="T4" y="T5"/>
                </a:cxn>
                <a:cxn ang="0">
                  <a:pos x="T6" y="T7"/>
                </a:cxn>
                <a:cxn ang="0">
                  <a:pos x="T8" y="T9"/>
                </a:cxn>
                <a:cxn ang="0">
                  <a:pos x="T10" y="T11"/>
                </a:cxn>
              </a:cxnLst>
              <a:rect l="0" t="0" r="r" b="b"/>
              <a:pathLst>
                <a:path w="26" h="3079">
                  <a:moveTo>
                    <a:pt x="0" y="0"/>
                  </a:moveTo>
                  <a:lnTo>
                    <a:pt x="0" y="0"/>
                  </a:lnTo>
                  <a:lnTo>
                    <a:pt x="26" y="0"/>
                  </a:lnTo>
                  <a:lnTo>
                    <a:pt x="26" y="3079"/>
                  </a:lnTo>
                  <a:lnTo>
                    <a:pt x="0" y="307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44">
              <a:extLst>
                <a:ext uri="{FF2B5EF4-FFF2-40B4-BE49-F238E27FC236}">
                  <a16:creationId xmlns:a16="http://schemas.microsoft.com/office/drawing/2014/main" id="{EACB9EF9-97A9-AC87-F75E-8DC43FD1704F}"/>
                </a:ext>
              </a:extLst>
            </p:cNvPr>
            <p:cNvSpPr>
              <a:spLocks/>
            </p:cNvSpPr>
            <p:nvPr/>
          </p:nvSpPr>
          <p:spPr bwMode="auto">
            <a:xfrm>
              <a:off x="697" y="3734"/>
              <a:ext cx="7" cy="1502"/>
            </a:xfrm>
            <a:custGeom>
              <a:avLst/>
              <a:gdLst>
                <a:gd name="T0" fmla="*/ 0 w 13"/>
                <a:gd name="T1" fmla="*/ 0 h 3027"/>
                <a:gd name="T2" fmla="*/ 0 w 13"/>
                <a:gd name="T3" fmla="*/ 0 h 3027"/>
                <a:gd name="T4" fmla="*/ 13 w 13"/>
                <a:gd name="T5" fmla="*/ 0 h 3027"/>
                <a:gd name="T6" fmla="*/ 13 w 13"/>
                <a:gd name="T7" fmla="*/ 3027 h 3027"/>
                <a:gd name="T8" fmla="*/ 0 w 13"/>
                <a:gd name="T9" fmla="*/ 3027 h 3027"/>
                <a:gd name="T10" fmla="*/ 0 w 13"/>
                <a:gd name="T11" fmla="*/ 0 h 3027"/>
              </a:gdLst>
              <a:ahLst/>
              <a:cxnLst>
                <a:cxn ang="0">
                  <a:pos x="T0" y="T1"/>
                </a:cxn>
                <a:cxn ang="0">
                  <a:pos x="T2" y="T3"/>
                </a:cxn>
                <a:cxn ang="0">
                  <a:pos x="T4" y="T5"/>
                </a:cxn>
                <a:cxn ang="0">
                  <a:pos x="T6" y="T7"/>
                </a:cxn>
                <a:cxn ang="0">
                  <a:pos x="T8" y="T9"/>
                </a:cxn>
                <a:cxn ang="0">
                  <a:pos x="T10" y="T11"/>
                </a:cxn>
              </a:cxnLst>
              <a:rect l="0" t="0" r="r" b="b"/>
              <a:pathLst>
                <a:path w="13" h="3027">
                  <a:moveTo>
                    <a:pt x="0" y="0"/>
                  </a:moveTo>
                  <a:lnTo>
                    <a:pt x="0" y="0"/>
                  </a:lnTo>
                  <a:lnTo>
                    <a:pt x="13" y="0"/>
                  </a:lnTo>
                  <a:lnTo>
                    <a:pt x="13" y="3027"/>
                  </a:lnTo>
                  <a:lnTo>
                    <a:pt x="0" y="30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45">
              <a:extLst>
                <a:ext uri="{FF2B5EF4-FFF2-40B4-BE49-F238E27FC236}">
                  <a16:creationId xmlns:a16="http://schemas.microsoft.com/office/drawing/2014/main" id="{D5409564-A250-6BDE-F7CD-77514F660596}"/>
                </a:ext>
              </a:extLst>
            </p:cNvPr>
            <p:cNvSpPr>
              <a:spLocks/>
            </p:cNvSpPr>
            <p:nvPr/>
          </p:nvSpPr>
          <p:spPr bwMode="auto">
            <a:xfrm>
              <a:off x="1099" y="3734"/>
              <a:ext cx="7" cy="1502"/>
            </a:xfrm>
            <a:custGeom>
              <a:avLst/>
              <a:gdLst>
                <a:gd name="T0" fmla="*/ 0 w 13"/>
                <a:gd name="T1" fmla="*/ 0 h 3027"/>
                <a:gd name="T2" fmla="*/ 0 w 13"/>
                <a:gd name="T3" fmla="*/ 0 h 3027"/>
                <a:gd name="T4" fmla="*/ 13 w 13"/>
                <a:gd name="T5" fmla="*/ 0 h 3027"/>
                <a:gd name="T6" fmla="*/ 13 w 13"/>
                <a:gd name="T7" fmla="*/ 3027 h 3027"/>
                <a:gd name="T8" fmla="*/ 0 w 13"/>
                <a:gd name="T9" fmla="*/ 3027 h 3027"/>
                <a:gd name="T10" fmla="*/ 0 w 13"/>
                <a:gd name="T11" fmla="*/ 0 h 3027"/>
              </a:gdLst>
              <a:ahLst/>
              <a:cxnLst>
                <a:cxn ang="0">
                  <a:pos x="T0" y="T1"/>
                </a:cxn>
                <a:cxn ang="0">
                  <a:pos x="T2" y="T3"/>
                </a:cxn>
                <a:cxn ang="0">
                  <a:pos x="T4" y="T5"/>
                </a:cxn>
                <a:cxn ang="0">
                  <a:pos x="T6" y="T7"/>
                </a:cxn>
                <a:cxn ang="0">
                  <a:pos x="T8" y="T9"/>
                </a:cxn>
                <a:cxn ang="0">
                  <a:pos x="T10" y="T11"/>
                </a:cxn>
              </a:cxnLst>
              <a:rect l="0" t="0" r="r" b="b"/>
              <a:pathLst>
                <a:path w="13" h="3027">
                  <a:moveTo>
                    <a:pt x="0" y="0"/>
                  </a:moveTo>
                  <a:lnTo>
                    <a:pt x="0" y="0"/>
                  </a:lnTo>
                  <a:lnTo>
                    <a:pt x="13" y="0"/>
                  </a:lnTo>
                  <a:lnTo>
                    <a:pt x="13" y="3027"/>
                  </a:lnTo>
                  <a:lnTo>
                    <a:pt x="0" y="30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46">
              <a:extLst>
                <a:ext uri="{FF2B5EF4-FFF2-40B4-BE49-F238E27FC236}">
                  <a16:creationId xmlns:a16="http://schemas.microsoft.com/office/drawing/2014/main" id="{7F19F355-47B8-9927-6BC9-FE0799113F9E}"/>
                </a:ext>
              </a:extLst>
            </p:cNvPr>
            <p:cNvSpPr>
              <a:spLocks/>
            </p:cNvSpPr>
            <p:nvPr/>
          </p:nvSpPr>
          <p:spPr bwMode="auto">
            <a:xfrm>
              <a:off x="1502" y="3734"/>
              <a:ext cx="7" cy="1502"/>
            </a:xfrm>
            <a:custGeom>
              <a:avLst/>
              <a:gdLst>
                <a:gd name="T0" fmla="*/ 0 w 14"/>
                <a:gd name="T1" fmla="*/ 0 h 3027"/>
                <a:gd name="T2" fmla="*/ 0 w 14"/>
                <a:gd name="T3" fmla="*/ 0 h 3027"/>
                <a:gd name="T4" fmla="*/ 14 w 14"/>
                <a:gd name="T5" fmla="*/ 0 h 3027"/>
                <a:gd name="T6" fmla="*/ 14 w 14"/>
                <a:gd name="T7" fmla="*/ 3027 h 3027"/>
                <a:gd name="T8" fmla="*/ 0 w 14"/>
                <a:gd name="T9" fmla="*/ 3027 h 3027"/>
                <a:gd name="T10" fmla="*/ 0 w 14"/>
                <a:gd name="T11" fmla="*/ 0 h 3027"/>
              </a:gdLst>
              <a:ahLst/>
              <a:cxnLst>
                <a:cxn ang="0">
                  <a:pos x="T0" y="T1"/>
                </a:cxn>
                <a:cxn ang="0">
                  <a:pos x="T2" y="T3"/>
                </a:cxn>
                <a:cxn ang="0">
                  <a:pos x="T4" y="T5"/>
                </a:cxn>
                <a:cxn ang="0">
                  <a:pos x="T6" y="T7"/>
                </a:cxn>
                <a:cxn ang="0">
                  <a:pos x="T8" y="T9"/>
                </a:cxn>
                <a:cxn ang="0">
                  <a:pos x="T10" y="T11"/>
                </a:cxn>
              </a:cxnLst>
              <a:rect l="0" t="0" r="r" b="b"/>
              <a:pathLst>
                <a:path w="14" h="3027">
                  <a:moveTo>
                    <a:pt x="0" y="0"/>
                  </a:moveTo>
                  <a:lnTo>
                    <a:pt x="0" y="0"/>
                  </a:lnTo>
                  <a:lnTo>
                    <a:pt x="14" y="0"/>
                  </a:lnTo>
                  <a:lnTo>
                    <a:pt x="14" y="3027"/>
                  </a:lnTo>
                  <a:lnTo>
                    <a:pt x="0" y="30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47">
              <a:extLst>
                <a:ext uri="{FF2B5EF4-FFF2-40B4-BE49-F238E27FC236}">
                  <a16:creationId xmlns:a16="http://schemas.microsoft.com/office/drawing/2014/main" id="{C66BE24E-C9E2-9DEA-8FC1-E3E6B67439E6}"/>
                </a:ext>
              </a:extLst>
            </p:cNvPr>
            <p:cNvSpPr>
              <a:spLocks/>
            </p:cNvSpPr>
            <p:nvPr/>
          </p:nvSpPr>
          <p:spPr bwMode="auto">
            <a:xfrm>
              <a:off x="1904" y="3734"/>
              <a:ext cx="7" cy="1502"/>
            </a:xfrm>
            <a:custGeom>
              <a:avLst/>
              <a:gdLst>
                <a:gd name="T0" fmla="*/ 0 w 13"/>
                <a:gd name="T1" fmla="*/ 0 h 3027"/>
                <a:gd name="T2" fmla="*/ 0 w 13"/>
                <a:gd name="T3" fmla="*/ 0 h 3027"/>
                <a:gd name="T4" fmla="*/ 13 w 13"/>
                <a:gd name="T5" fmla="*/ 0 h 3027"/>
                <a:gd name="T6" fmla="*/ 13 w 13"/>
                <a:gd name="T7" fmla="*/ 3027 h 3027"/>
                <a:gd name="T8" fmla="*/ 0 w 13"/>
                <a:gd name="T9" fmla="*/ 3027 h 3027"/>
                <a:gd name="T10" fmla="*/ 0 w 13"/>
                <a:gd name="T11" fmla="*/ 0 h 3027"/>
              </a:gdLst>
              <a:ahLst/>
              <a:cxnLst>
                <a:cxn ang="0">
                  <a:pos x="T0" y="T1"/>
                </a:cxn>
                <a:cxn ang="0">
                  <a:pos x="T2" y="T3"/>
                </a:cxn>
                <a:cxn ang="0">
                  <a:pos x="T4" y="T5"/>
                </a:cxn>
                <a:cxn ang="0">
                  <a:pos x="T6" y="T7"/>
                </a:cxn>
                <a:cxn ang="0">
                  <a:pos x="T8" y="T9"/>
                </a:cxn>
                <a:cxn ang="0">
                  <a:pos x="T10" y="T11"/>
                </a:cxn>
              </a:cxnLst>
              <a:rect l="0" t="0" r="r" b="b"/>
              <a:pathLst>
                <a:path w="13" h="3027">
                  <a:moveTo>
                    <a:pt x="0" y="0"/>
                  </a:moveTo>
                  <a:lnTo>
                    <a:pt x="0" y="0"/>
                  </a:lnTo>
                  <a:lnTo>
                    <a:pt x="13" y="0"/>
                  </a:lnTo>
                  <a:lnTo>
                    <a:pt x="13" y="3027"/>
                  </a:lnTo>
                  <a:lnTo>
                    <a:pt x="0" y="30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48">
              <a:extLst>
                <a:ext uri="{FF2B5EF4-FFF2-40B4-BE49-F238E27FC236}">
                  <a16:creationId xmlns:a16="http://schemas.microsoft.com/office/drawing/2014/main" id="{5AFAB713-B4FA-FBE9-731A-5439E6FB53C9}"/>
                </a:ext>
              </a:extLst>
            </p:cNvPr>
            <p:cNvSpPr>
              <a:spLocks/>
            </p:cNvSpPr>
            <p:nvPr/>
          </p:nvSpPr>
          <p:spPr bwMode="auto">
            <a:xfrm>
              <a:off x="2307" y="3734"/>
              <a:ext cx="6" cy="1502"/>
            </a:xfrm>
            <a:custGeom>
              <a:avLst/>
              <a:gdLst>
                <a:gd name="T0" fmla="*/ 0 w 13"/>
                <a:gd name="T1" fmla="*/ 0 h 3027"/>
                <a:gd name="T2" fmla="*/ 0 w 13"/>
                <a:gd name="T3" fmla="*/ 0 h 3027"/>
                <a:gd name="T4" fmla="*/ 13 w 13"/>
                <a:gd name="T5" fmla="*/ 0 h 3027"/>
                <a:gd name="T6" fmla="*/ 13 w 13"/>
                <a:gd name="T7" fmla="*/ 3027 h 3027"/>
                <a:gd name="T8" fmla="*/ 0 w 13"/>
                <a:gd name="T9" fmla="*/ 3027 h 3027"/>
                <a:gd name="T10" fmla="*/ 0 w 13"/>
                <a:gd name="T11" fmla="*/ 0 h 3027"/>
              </a:gdLst>
              <a:ahLst/>
              <a:cxnLst>
                <a:cxn ang="0">
                  <a:pos x="T0" y="T1"/>
                </a:cxn>
                <a:cxn ang="0">
                  <a:pos x="T2" y="T3"/>
                </a:cxn>
                <a:cxn ang="0">
                  <a:pos x="T4" y="T5"/>
                </a:cxn>
                <a:cxn ang="0">
                  <a:pos x="T6" y="T7"/>
                </a:cxn>
                <a:cxn ang="0">
                  <a:pos x="T8" y="T9"/>
                </a:cxn>
                <a:cxn ang="0">
                  <a:pos x="T10" y="T11"/>
                </a:cxn>
              </a:cxnLst>
              <a:rect l="0" t="0" r="r" b="b"/>
              <a:pathLst>
                <a:path w="13" h="3027">
                  <a:moveTo>
                    <a:pt x="0" y="0"/>
                  </a:moveTo>
                  <a:lnTo>
                    <a:pt x="0" y="0"/>
                  </a:lnTo>
                  <a:lnTo>
                    <a:pt x="13" y="0"/>
                  </a:lnTo>
                  <a:lnTo>
                    <a:pt x="13" y="3027"/>
                  </a:lnTo>
                  <a:lnTo>
                    <a:pt x="0" y="30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49">
              <a:extLst>
                <a:ext uri="{FF2B5EF4-FFF2-40B4-BE49-F238E27FC236}">
                  <a16:creationId xmlns:a16="http://schemas.microsoft.com/office/drawing/2014/main" id="{DD11573C-49A4-09E8-C3C1-8099E7D325E3}"/>
                </a:ext>
              </a:extLst>
            </p:cNvPr>
            <p:cNvSpPr>
              <a:spLocks/>
            </p:cNvSpPr>
            <p:nvPr/>
          </p:nvSpPr>
          <p:spPr bwMode="auto">
            <a:xfrm>
              <a:off x="2709" y="3734"/>
              <a:ext cx="7" cy="1502"/>
            </a:xfrm>
            <a:custGeom>
              <a:avLst/>
              <a:gdLst>
                <a:gd name="T0" fmla="*/ 0 w 14"/>
                <a:gd name="T1" fmla="*/ 0 h 3027"/>
                <a:gd name="T2" fmla="*/ 0 w 14"/>
                <a:gd name="T3" fmla="*/ 0 h 3027"/>
                <a:gd name="T4" fmla="*/ 14 w 14"/>
                <a:gd name="T5" fmla="*/ 0 h 3027"/>
                <a:gd name="T6" fmla="*/ 14 w 14"/>
                <a:gd name="T7" fmla="*/ 3027 h 3027"/>
                <a:gd name="T8" fmla="*/ 0 w 14"/>
                <a:gd name="T9" fmla="*/ 3027 h 3027"/>
                <a:gd name="T10" fmla="*/ 0 w 14"/>
                <a:gd name="T11" fmla="*/ 0 h 3027"/>
              </a:gdLst>
              <a:ahLst/>
              <a:cxnLst>
                <a:cxn ang="0">
                  <a:pos x="T0" y="T1"/>
                </a:cxn>
                <a:cxn ang="0">
                  <a:pos x="T2" y="T3"/>
                </a:cxn>
                <a:cxn ang="0">
                  <a:pos x="T4" y="T5"/>
                </a:cxn>
                <a:cxn ang="0">
                  <a:pos x="T6" y="T7"/>
                </a:cxn>
                <a:cxn ang="0">
                  <a:pos x="T8" y="T9"/>
                </a:cxn>
                <a:cxn ang="0">
                  <a:pos x="T10" y="T11"/>
                </a:cxn>
              </a:cxnLst>
              <a:rect l="0" t="0" r="r" b="b"/>
              <a:pathLst>
                <a:path w="14" h="3027">
                  <a:moveTo>
                    <a:pt x="0" y="0"/>
                  </a:moveTo>
                  <a:lnTo>
                    <a:pt x="0" y="0"/>
                  </a:lnTo>
                  <a:lnTo>
                    <a:pt x="14" y="0"/>
                  </a:lnTo>
                  <a:lnTo>
                    <a:pt x="14" y="3027"/>
                  </a:lnTo>
                  <a:lnTo>
                    <a:pt x="0" y="30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50">
              <a:extLst>
                <a:ext uri="{FF2B5EF4-FFF2-40B4-BE49-F238E27FC236}">
                  <a16:creationId xmlns:a16="http://schemas.microsoft.com/office/drawing/2014/main" id="{92840200-4BC8-9733-11F2-C6534119839F}"/>
                </a:ext>
              </a:extLst>
            </p:cNvPr>
            <p:cNvSpPr>
              <a:spLocks/>
            </p:cNvSpPr>
            <p:nvPr/>
          </p:nvSpPr>
          <p:spPr bwMode="auto">
            <a:xfrm>
              <a:off x="3112" y="3734"/>
              <a:ext cx="6" cy="1502"/>
            </a:xfrm>
            <a:custGeom>
              <a:avLst/>
              <a:gdLst>
                <a:gd name="T0" fmla="*/ 0 w 13"/>
                <a:gd name="T1" fmla="*/ 0 h 3027"/>
                <a:gd name="T2" fmla="*/ 0 w 13"/>
                <a:gd name="T3" fmla="*/ 0 h 3027"/>
                <a:gd name="T4" fmla="*/ 13 w 13"/>
                <a:gd name="T5" fmla="*/ 0 h 3027"/>
                <a:gd name="T6" fmla="*/ 13 w 13"/>
                <a:gd name="T7" fmla="*/ 3027 h 3027"/>
                <a:gd name="T8" fmla="*/ 0 w 13"/>
                <a:gd name="T9" fmla="*/ 3027 h 3027"/>
                <a:gd name="T10" fmla="*/ 0 w 13"/>
                <a:gd name="T11" fmla="*/ 0 h 3027"/>
              </a:gdLst>
              <a:ahLst/>
              <a:cxnLst>
                <a:cxn ang="0">
                  <a:pos x="T0" y="T1"/>
                </a:cxn>
                <a:cxn ang="0">
                  <a:pos x="T2" y="T3"/>
                </a:cxn>
                <a:cxn ang="0">
                  <a:pos x="T4" y="T5"/>
                </a:cxn>
                <a:cxn ang="0">
                  <a:pos x="T6" y="T7"/>
                </a:cxn>
                <a:cxn ang="0">
                  <a:pos x="T8" y="T9"/>
                </a:cxn>
                <a:cxn ang="0">
                  <a:pos x="T10" y="T11"/>
                </a:cxn>
              </a:cxnLst>
              <a:rect l="0" t="0" r="r" b="b"/>
              <a:pathLst>
                <a:path w="13" h="3027">
                  <a:moveTo>
                    <a:pt x="0" y="0"/>
                  </a:moveTo>
                  <a:lnTo>
                    <a:pt x="0" y="0"/>
                  </a:lnTo>
                  <a:lnTo>
                    <a:pt x="13" y="0"/>
                  </a:lnTo>
                  <a:lnTo>
                    <a:pt x="13" y="3027"/>
                  </a:lnTo>
                  <a:lnTo>
                    <a:pt x="0" y="30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51">
              <a:extLst>
                <a:ext uri="{FF2B5EF4-FFF2-40B4-BE49-F238E27FC236}">
                  <a16:creationId xmlns:a16="http://schemas.microsoft.com/office/drawing/2014/main" id="{E192E038-241D-6188-F296-55E8F199FD67}"/>
                </a:ext>
              </a:extLst>
            </p:cNvPr>
            <p:cNvSpPr>
              <a:spLocks/>
            </p:cNvSpPr>
            <p:nvPr/>
          </p:nvSpPr>
          <p:spPr bwMode="auto">
            <a:xfrm>
              <a:off x="3514" y="3734"/>
              <a:ext cx="6" cy="1502"/>
            </a:xfrm>
            <a:custGeom>
              <a:avLst/>
              <a:gdLst>
                <a:gd name="T0" fmla="*/ 0 w 13"/>
                <a:gd name="T1" fmla="*/ 0 h 3027"/>
                <a:gd name="T2" fmla="*/ 0 w 13"/>
                <a:gd name="T3" fmla="*/ 0 h 3027"/>
                <a:gd name="T4" fmla="*/ 13 w 13"/>
                <a:gd name="T5" fmla="*/ 0 h 3027"/>
                <a:gd name="T6" fmla="*/ 13 w 13"/>
                <a:gd name="T7" fmla="*/ 3027 h 3027"/>
                <a:gd name="T8" fmla="*/ 0 w 13"/>
                <a:gd name="T9" fmla="*/ 3027 h 3027"/>
                <a:gd name="T10" fmla="*/ 0 w 13"/>
                <a:gd name="T11" fmla="*/ 0 h 3027"/>
              </a:gdLst>
              <a:ahLst/>
              <a:cxnLst>
                <a:cxn ang="0">
                  <a:pos x="T0" y="T1"/>
                </a:cxn>
                <a:cxn ang="0">
                  <a:pos x="T2" y="T3"/>
                </a:cxn>
                <a:cxn ang="0">
                  <a:pos x="T4" y="T5"/>
                </a:cxn>
                <a:cxn ang="0">
                  <a:pos x="T6" y="T7"/>
                </a:cxn>
                <a:cxn ang="0">
                  <a:pos x="T8" y="T9"/>
                </a:cxn>
                <a:cxn ang="0">
                  <a:pos x="T10" y="T11"/>
                </a:cxn>
              </a:cxnLst>
              <a:rect l="0" t="0" r="r" b="b"/>
              <a:pathLst>
                <a:path w="13" h="3027">
                  <a:moveTo>
                    <a:pt x="0" y="0"/>
                  </a:moveTo>
                  <a:lnTo>
                    <a:pt x="0" y="0"/>
                  </a:lnTo>
                  <a:lnTo>
                    <a:pt x="13" y="0"/>
                  </a:lnTo>
                  <a:lnTo>
                    <a:pt x="13" y="3027"/>
                  </a:lnTo>
                  <a:lnTo>
                    <a:pt x="0" y="30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52">
              <a:extLst>
                <a:ext uri="{FF2B5EF4-FFF2-40B4-BE49-F238E27FC236}">
                  <a16:creationId xmlns:a16="http://schemas.microsoft.com/office/drawing/2014/main" id="{F20BC6C7-923A-5231-7968-0C43300CE6FB}"/>
                </a:ext>
              </a:extLst>
            </p:cNvPr>
            <p:cNvSpPr>
              <a:spLocks/>
            </p:cNvSpPr>
            <p:nvPr/>
          </p:nvSpPr>
          <p:spPr bwMode="auto">
            <a:xfrm>
              <a:off x="3916" y="3734"/>
              <a:ext cx="7" cy="1502"/>
            </a:xfrm>
            <a:custGeom>
              <a:avLst/>
              <a:gdLst>
                <a:gd name="T0" fmla="*/ 0 w 14"/>
                <a:gd name="T1" fmla="*/ 0 h 3027"/>
                <a:gd name="T2" fmla="*/ 0 w 14"/>
                <a:gd name="T3" fmla="*/ 0 h 3027"/>
                <a:gd name="T4" fmla="*/ 14 w 14"/>
                <a:gd name="T5" fmla="*/ 0 h 3027"/>
                <a:gd name="T6" fmla="*/ 14 w 14"/>
                <a:gd name="T7" fmla="*/ 3027 h 3027"/>
                <a:gd name="T8" fmla="*/ 0 w 14"/>
                <a:gd name="T9" fmla="*/ 3027 h 3027"/>
                <a:gd name="T10" fmla="*/ 0 w 14"/>
                <a:gd name="T11" fmla="*/ 0 h 3027"/>
              </a:gdLst>
              <a:ahLst/>
              <a:cxnLst>
                <a:cxn ang="0">
                  <a:pos x="T0" y="T1"/>
                </a:cxn>
                <a:cxn ang="0">
                  <a:pos x="T2" y="T3"/>
                </a:cxn>
                <a:cxn ang="0">
                  <a:pos x="T4" y="T5"/>
                </a:cxn>
                <a:cxn ang="0">
                  <a:pos x="T6" y="T7"/>
                </a:cxn>
                <a:cxn ang="0">
                  <a:pos x="T8" y="T9"/>
                </a:cxn>
                <a:cxn ang="0">
                  <a:pos x="T10" y="T11"/>
                </a:cxn>
              </a:cxnLst>
              <a:rect l="0" t="0" r="r" b="b"/>
              <a:pathLst>
                <a:path w="14" h="3027">
                  <a:moveTo>
                    <a:pt x="0" y="0"/>
                  </a:moveTo>
                  <a:lnTo>
                    <a:pt x="0" y="0"/>
                  </a:lnTo>
                  <a:lnTo>
                    <a:pt x="14" y="0"/>
                  </a:lnTo>
                  <a:lnTo>
                    <a:pt x="14" y="3027"/>
                  </a:lnTo>
                  <a:lnTo>
                    <a:pt x="0" y="30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53">
              <a:extLst>
                <a:ext uri="{FF2B5EF4-FFF2-40B4-BE49-F238E27FC236}">
                  <a16:creationId xmlns:a16="http://schemas.microsoft.com/office/drawing/2014/main" id="{61802364-AE76-C08B-CB2E-C10DA65CA291}"/>
                </a:ext>
              </a:extLst>
            </p:cNvPr>
            <p:cNvSpPr>
              <a:spLocks/>
            </p:cNvSpPr>
            <p:nvPr/>
          </p:nvSpPr>
          <p:spPr bwMode="auto">
            <a:xfrm>
              <a:off x="301" y="5236"/>
              <a:ext cx="4024" cy="14"/>
            </a:xfrm>
            <a:custGeom>
              <a:avLst/>
              <a:gdLst>
                <a:gd name="T0" fmla="*/ 0 w 8133"/>
                <a:gd name="T1" fmla="*/ 0 h 27"/>
                <a:gd name="T2" fmla="*/ 0 w 8133"/>
                <a:gd name="T3" fmla="*/ 0 h 27"/>
                <a:gd name="T4" fmla="*/ 8133 w 8133"/>
                <a:gd name="T5" fmla="*/ 0 h 27"/>
                <a:gd name="T6" fmla="*/ 8133 w 8133"/>
                <a:gd name="T7" fmla="*/ 27 h 27"/>
                <a:gd name="T8" fmla="*/ 0 w 8133"/>
                <a:gd name="T9" fmla="*/ 27 h 27"/>
                <a:gd name="T10" fmla="*/ 0 w 8133"/>
                <a:gd name="T11" fmla="*/ 0 h 27"/>
              </a:gdLst>
              <a:ahLst/>
              <a:cxnLst>
                <a:cxn ang="0">
                  <a:pos x="T0" y="T1"/>
                </a:cxn>
                <a:cxn ang="0">
                  <a:pos x="T2" y="T3"/>
                </a:cxn>
                <a:cxn ang="0">
                  <a:pos x="T4" y="T5"/>
                </a:cxn>
                <a:cxn ang="0">
                  <a:pos x="T6" y="T7"/>
                </a:cxn>
                <a:cxn ang="0">
                  <a:pos x="T8" y="T9"/>
                </a:cxn>
                <a:cxn ang="0">
                  <a:pos x="T10" y="T11"/>
                </a:cxn>
              </a:cxnLst>
              <a:rect l="0" t="0" r="r" b="b"/>
              <a:pathLst>
                <a:path w="8133" h="27">
                  <a:moveTo>
                    <a:pt x="0" y="0"/>
                  </a:moveTo>
                  <a:lnTo>
                    <a:pt x="0" y="0"/>
                  </a:lnTo>
                  <a:lnTo>
                    <a:pt x="8133" y="0"/>
                  </a:lnTo>
                  <a:lnTo>
                    <a:pt x="8133" y="27"/>
                  </a:lnTo>
                  <a:lnTo>
                    <a:pt x="0" y="2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54">
              <a:extLst>
                <a:ext uri="{FF2B5EF4-FFF2-40B4-BE49-F238E27FC236}">
                  <a16:creationId xmlns:a16="http://schemas.microsoft.com/office/drawing/2014/main" id="{2E694C22-0750-37D3-DA9F-85FEBFE015D8}"/>
                </a:ext>
              </a:extLst>
            </p:cNvPr>
            <p:cNvSpPr>
              <a:spLocks/>
            </p:cNvSpPr>
            <p:nvPr/>
          </p:nvSpPr>
          <p:spPr bwMode="auto">
            <a:xfrm>
              <a:off x="4312" y="3734"/>
              <a:ext cx="13" cy="1516"/>
            </a:xfrm>
            <a:custGeom>
              <a:avLst/>
              <a:gdLst>
                <a:gd name="T0" fmla="*/ 0 w 27"/>
                <a:gd name="T1" fmla="*/ 0 h 3054"/>
                <a:gd name="T2" fmla="*/ 0 w 27"/>
                <a:gd name="T3" fmla="*/ 0 h 3054"/>
                <a:gd name="T4" fmla="*/ 27 w 27"/>
                <a:gd name="T5" fmla="*/ 0 h 3054"/>
                <a:gd name="T6" fmla="*/ 27 w 27"/>
                <a:gd name="T7" fmla="*/ 3054 h 3054"/>
                <a:gd name="T8" fmla="*/ 0 w 27"/>
                <a:gd name="T9" fmla="*/ 3054 h 3054"/>
                <a:gd name="T10" fmla="*/ 0 w 27"/>
                <a:gd name="T11" fmla="*/ 0 h 3054"/>
              </a:gdLst>
              <a:ahLst/>
              <a:cxnLst>
                <a:cxn ang="0">
                  <a:pos x="T0" y="T1"/>
                </a:cxn>
                <a:cxn ang="0">
                  <a:pos x="T2" y="T3"/>
                </a:cxn>
                <a:cxn ang="0">
                  <a:pos x="T4" y="T5"/>
                </a:cxn>
                <a:cxn ang="0">
                  <a:pos x="T6" y="T7"/>
                </a:cxn>
                <a:cxn ang="0">
                  <a:pos x="T8" y="T9"/>
                </a:cxn>
                <a:cxn ang="0">
                  <a:pos x="T10" y="T11"/>
                </a:cxn>
              </a:cxnLst>
              <a:rect l="0" t="0" r="r" b="b"/>
              <a:pathLst>
                <a:path w="27" h="3054">
                  <a:moveTo>
                    <a:pt x="0" y="0"/>
                  </a:moveTo>
                  <a:lnTo>
                    <a:pt x="0" y="0"/>
                  </a:lnTo>
                  <a:lnTo>
                    <a:pt x="27" y="0"/>
                  </a:lnTo>
                  <a:lnTo>
                    <a:pt x="27" y="3054"/>
                  </a:lnTo>
                  <a:lnTo>
                    <a:pt x="0" y="305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55">
              <a:extLst>
                <a:ext uri="{FF2B5EF4-FFF2-40B4-BE49-F238E27FC236}">
                  <a16:creationId xmlns:a16="http://schemas.microsoft.com/office/drawing/2014/main" id="{F1DC06C2-17F3-DC58-C5F9-3843D8FC8FE5}"/>
                </a:ext>
              </a:extLst>
            </p:cNvPr>
            <p:cNvSpPr>
              <a:spLocks/>
            </p:cNvSpPr>
            <p:nvPr/>
          </p:nvSpPr>
          <p:spPr bwMode="auto">
            <a:xfrm>
              <a:off x="295" y="5250"/>
              <a:ext cx="6"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56">
              <a:extLst>
                <a:ext uri="{FF2B5EF4-FFF2-40B4-BE49-F238E27FC236}">
                  <a16:creationId xmlns:a16="http://schemas.microsoft.com/office/drawing/2014/main" id="{7C801C3A-18A4-CDF8-C1F4-6CE1B83FA513}"/>
                </a:ext>
              </a:extLst>
            </p:cNvPr>
            <p:cNvSpPr>
              <a:spLocks/>
            </p:cNvSpPr>
            <p:nvPr/>
          </p:nvSpPr>
          <p:spPr bwMode="auto">
            <a:xfrm>
              <a:off x="697" y="5250"/>
              <a:ext cx="7"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57">
              <a:extLst>
                <a:ext uri="{FF2B5EF4-FFF2-40B4-BE49-F238E27FC236}">
                  <a16:creationId xmlns:a16="http://schemas.microsoft.com/office/drawing/2014/main" id="{B58BBC5C-6C33-D5BE-B315-47725EF82878}"/>
                </a:ext>
              </a:extLst>
            </p:cNvPr>
            <p:cNvSpPr>
              <a:spLocks/>
            </p:cNvSpPr>
            <p:nvPr/>
          </p:nvSpPr>
          <p:spPr bwMode="auto">
            <a:xfrm>
              <a:off x="1099" y="5250"/>
              <a:ext cx="7"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58">
              <a:extLst>
                <a:ext uri="{FF2B5EF4-FFF2-40B4-BE49-F238E27FC236}">
                  <a16:creationId xmlns:a16="http://schemas.microsoft.com/office/drawing/2014/main" id="{6E7F6167-A499-F026-0143-86B5B1C62813}"/>
                </a:ext>
              </a:extLst>
            </p:cNvPr>
            <p:cNvSpPr>
              <a:spLocks/>
            </p:cNvSpPr>
            <p:nvPr/>
          </p:nvSpPr>
          <p:spPr bwMode="auto">
            <a:xfrm>
              <a:off x="1502" y="5250"/>
              <a:ext cx="7" cy="6"/>
            </a:xfrm>
            <a:custGeom>
              <a:avLst/>
              <a:gdLst>
                <a:gd name="T0" fmla="*/ 0 w 14"/>
                <a:gd name="T1" fmla="*/ 0 h 13"/>
                <a:gd name="T2" fmla="*/ 0 w 14"/>
                <a:gd name="T3" fmla="*/ 0 h 13"/>
                <a:gd name="T4" fmla="*/ 14 w 14"/>
                <a:gd name="T5" fmla="*/ 0 h 13"/>
                <a:gd name="T6" fmla="*/ 14 w 14"/>
                <a:gd name="T7" fmla="*/ 13 h 13"/>
                <a:gd name="T8" fmla="*/ 0 w 14"/>
                <a:gd name="T9" fmla="*/ 13 h 13"/>
                <a:gd name="T10" fmla="*/ 0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0" y="0"/>
                  </a:moveTo>
                  <a:lnTo>
                    <a:pt x="0" y="0"/>
                  </a:lnTo>
                  <a:lnTo>
                    <a:pt x="14" y="0"/>
                  </a:lnTo>
                  <a:lnTo>
                    <a:pt x="14"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59">
              <a:extLst>
                <a:ext uri="{FF2B5EF4-FFF2-40B4-BE49-F238E27FC236}">
                  <a16:creationId xmlns:a16="http://schemas.microsoft.com/office/drawing/2014/main" id="{39C5E23A-0A8F-0525-9C46-DBDB6CFC4145}"/>
                </a:ext>
              </a:extLst>
            </p:cNvPr>
            <p:cNvSpPr>
              <a:spLocks/>
            </p:cNvSpPr>
            <p:nvPr/>
          </p:nvSpPr>
          <p:spPr bwMode="auto">
            <a:xfrm>
              <a:off x="1904" y="5250"/>
              <a:ext cx="7"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60">
              <a:extLst>
                <a:ext uri="{FF2B5EF4-FFF2-40B4-BE49-F238E27FC236}">
                  <a16:creationId xmlns:a16="http://schemas.microsoft.com/office/drawing/2014/main" id="{222F94ED-B58A-2FD5-6F64-513E8A53440C}"/>
                </a:ext>
              </a:extLst>
            </p:cNvPr>
            <p:cNvSpPr>
              <a:spLocks/>
            </p:cNvSpPr>
            <p:nvPr/>
          </p:nvSpPr>
          <p:spPr bwMode="auto">
            <a:xfrm>
              <a:off x="2307" y="5250"/>
              <a:ext cx="6"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61">
              <a:extLst>
                <a:ext uri="{FF2B5EF4-FFF2-40B4-BE49-F238E27FC236}">
                  <a16:creationId xmlns:a16="http://schemas.microsoft.com/office/drawing/2014/main" id="{D1CE781B-7292-3A61-1163-B98BC284B1C5}"/>
                </a:ext>
              </a:extLst>
            </p:cNvPr>
            <p:cNvSpPr>
              <a:spLocks/>
            </p:cNvSpPr>
            <p:nvPr/>
          </p:nvSpPr>
          <p:spPr bwMode="auto">
            <a:xfrm>
              <a:off x="2709" y="5250"/>
              <a:ext cx="7" cy="6"/>
            </a:xfrm>
            <a:custGeom>
              <a:avLst/>
              <a:gdLst>
                <a:gd name="T0" fmla="*/ 0 w 14"/>
                <a:gd name="T1" fmla="*/ 0 h 13"/>
                <a:gd name="T2" fmla="*/ 0 w 14"/>
                <a:gd name="T3" fmla="*/ 0 h 13"/>
                <a:gd name="T4" fmla="*/ 14 w 14"/>
                <a:gd name="T5" fmla="*/ 0 h 13"/>
                <a:gd name="T6" fmla="*/ 14 w 14"/>
                <a:gd name="T7" fmla="*/ 13 h 13"/>
                <a:gd name="T8" fmla="*/ 0 w 14"/>
                <a:gd name="T9" fmla="*/ 13 h 13"/>
                <a:gd name="T10" fmla="*/ 0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0" y="0"/>
                  </a:moveTo>
                  <a:lnTo>
                    <a:pt x="0" y="0"/>
                  </a:lnTo>
                  <a:lnTo>
                    <a:pt x="14" y="0"/>
                  </a:lnTo>
                  <a:lnTo>
                    <a:pt x="14"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62">
              <a:extLst>
                <a:ext uri="{FF2B5EF4-FFF2-40B4-BE49-F238E27FC236}">
                  <a16:creationId xmlns:a16="http://schemas.microsoft.com/office/drawing/2014/main" id="{17EA215F-5019-DCDA-F0E0-D5B472F22306}"/>
                </a:ext>
              </a:extLst>
            </p:cNvPr>
            <p:cNvSpPr>
              <a:spLocks/>
            </p:cNvSpPr>
            <p:nvPr/>
          </p:nvSpPr>
          <p:spPr bwMode="auto">
            <a:xfrm>
              <a:off x="3112" y="5250"/>
              <a:ext cx="6"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63">
              <a:extLst>
                <a:ext uri="{FF2B5EF4-FFF2-40B4-BE49-F238E27FC236}">
                  <a16:creationId xmlns:a16="http://schemas.microsoft.com/office/drawing/2014/main" id="{F8F75339-60DA-EC11-4619-ED471CD5DBF6}"/>
                </a:ext>
              </a:extLst>
            </p:cNvPr>
            <p:cNvSpPr>
              <a:spLocks/>
            </p:cNvSpPr>
            <p:nvPr/>
          </p:nvSpPr>
          <p:spPr bwMode="auto">
            <a:xfrm>
              <a:off x="3514" y="5250"/>
              <a:ext cx="6"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64">
              <a:extLst>
                <a:ext uri="{FF2B5EF4-FFF2-40B4-BE49-F238E27FC236}">
                  <a16:creationId xmlns:a16="http://schemas.microsoft.com/office/drawing/2014/main" id="{8762CDD8-0C9E-18A9-ABB2-BFB13E92858F}"/>
                </a:ext>
              </a:extLst>
            </p:cNvPr>
            <p:cNvSpPr>
              <a:spLocks/>
            </p:cNvSpPr>
            <p:nvPr/>
          </p:nvSpPr>
          <p:spPr bwMode="auto">
            <a:xfrm>
              <a:off x="3916" y="5250"/>
              <a:ext cx="7" cy="6"/>
            </a:xfrm>
            <a:custGeom>
              <a:avLst/>
              <a:gdLst>
                <a:gd name="T0" fmla="*/ 0 w 14"/>
                <a:gd name="T1" fmla="*/ 0 h 13"/>
                <a:gd name="T2" fmla="*/ 0 w 14"/>
                <a:gd name="T3" fmla="*/ 0 h 13"/>
                <a:gd name="T4" fmla="*/ 14 w 14"/>
                <a:gd name="T5" fmla="*/ 0 h 13"/>
                <a:gd name="T6" fmla="*/ 14 w 14"/>
                <a:gd name="T7" fmla="*/ 13 h 13"/>
                <a:gd name="T8" fmla="*/ 0 w 14"/>
                <a:gd name="T9" fmla="*/ 13 h 13"/>
                <a:gd name="T10" fmla="*/ 0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0" y="0"/>
                  </a:moveTo>
                  <a:lnTo>
                    <a:pt x="0" y="0"/>
                  </a:lnTo>
                  <a:lnTo>
                    <a:pt x="14" y="0"/>
                  </a:lnTo>
                  <a:lnTo>
                    <a:pt x="14"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65">
              <a:extLst>
                <a:ext uri="{FF2B5EF4-FFF2-40B4-BE49-F238E27FC236}">
                  <a16:creationId xmlns:a16="http://schemas.microsoft.com/office/drawing/2014/main" id="{7577FD08-01F8-C17D-D23E-899A5EB2DC8E}"/>
                </a:ext>
              </a:extLst>
            </p:cNvPr>
            <p:cNvSpPr>
              <a:spLocks/>
            </p:cNvSpPr>
            <p:nvPr/>
          </p:nvSpPr>
          <p:spPr bwMode="auto">
            <a:xfrm>
              <a:off x="4319" y="5250"/>
              <a:ext cx="6"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66">
              <a:extLst>
                <a:ext uri="{FF2B5EF4-FFF2-40B4-BE49-F238E27FC236}">
                  <a16:creationId xmlns:a16="http://schemas.microsoft.com/office/drawing/2014/main" id="{87F8610A-F376-D80A-7EDC-B2D1A66CB0D7}"/>
                </a:ext>
              </a:extLst>
            </p:cNvPr>
            <p:cNvSpPr>
              <a:spLocks/>
            </p:cNvSpPr>
            <p:nvPr/>
          </p:nvSpPr>
          <p:spPr bwMode="auto">
            <a:xfrm>
              <a:off x="4325" y="3728"/>
              <a:ext cx="7" cy="6"/>
            </a:xfrm>
            <a:custGeom>
              <a:avLst/>
              <a:gdLst>
                <a:gd name="T0" fmla="*/ 0 w 13"/>
                <a:gd name="T1" fmla="*/ 0 h 12"/>
                <a:gd name="T2" fmla="*/ 0 w 13"/>
                <a:gd name="T3" fmla="*/ 0 h 12"/>
                <a:gd name="T4" fmla="*/ 13 w 13"/>
                <a:gd name="T5" fmla="*/ 0 h 12"/>
                <a:gd name="T6" fmla="*/ 13 w 13"/>
                <a:gd name="T7" fmla="*/ 12 h 12"/>
                <a:gd name="T8" fmla="*/ 0 w 13"/>
                <a:gd name="T9" fmla="*/ 12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lnTo>
                    <a:pt x="0" y="0"/>
                  </a:lnTo>
                  <a:lnTo>
                    <a:pt x="13" y="0"/>
                  </a:lnTo>
                  <a:lnTo>
                    <a:pt x="13" y="12"/>
                  </a:lnTo>
                  <a:lnTo>
                    <a:pt x="0" y="12"/>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67">
              <a:extLst>
                <a:ext uri="{FF2B5EF4-FFF2-40B4-BE49-F238E27FC236}">
                  <a16:creationId xmlns:a16="http://schemas.microsoft.com/office/drawing/2014/main" id="{7CE60C9E-420C-708F-9AFD-73EC6193D245}"/>
                </a:ext>
              </a:extLst>
            </p:cNvPr>
            <p:cNvSpPr>
              <a:spLocks/>
            </p:cNvSpPr>
            <p:nvPr/>
          </p:nvSpPr>
          <p:spPr bwMode="auto">
            <a:xfrm>
              <a:off x="4325" y="3847"/>
              <a:ext cx="7" cy="6"/>
            </a:xfrm>
            <a:custGeom>
              <a:avLst/>
              <a:gdLst>
                <a:gd name="T0" fmla="*/ 0 w 13"/>
                <a:gd name="T1" fmla="*/ 0 h 13"/>
                <a:gd name="T2" fmla="*/ 0 w 13"/>
                <a:gd name="T3" fmla="*/ 0 h 13"/>
                <a:gd name="T4" fmla="*/ 13 w 13"/>
                <a:gd name="T5" fmla="*/ 0 h 13"/>
                <a:gd name="T6" fmla="*/ 13 w 13"/>
                <a:gd name="T7" fmla="*/ 13 h 13"/>
                <a:gd name="T8" fmla="*/ 0 w 13"/>
                <a:gd name="T9" fmla="*/ 1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0" y="0"/>
                  </a:lnTo>
                  <a:lnTo>
                    <a:pt x="13" y="0"/>
                  </a:lnTo>
                  <a:lnTo>
                    <a:pt x="13" y="13"/>
                  </a:lnTo>
                  <a:lnTo>
                    <a:pt x="0" y="13"/>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68">
              <a:extLst>
                <a:ext uri="{FF2B5EF4-FFF2-40B4-BE49-F238E27FC236}">
                  <a16:creationId xmlns:a16="http://schemas.microsoft.com/office/drawing/2014/main" id="{501D3738-D075-9C49-DF10-01FBE55411EE}"/>
                </a:ext>
              </a:extLst>
            </p:cNvPr>
            <p:cNvSpPr>
              <a:spLocks/>
            </p:cNvSpPr>
            <p:nvPr/>
          </p:nvSpPr>
          <p:spPr bwMode="auto">
            <a:xfrm>
              <a:off x="4325" y="5243"/>
              <a:ext cx="7" cy="7"/>
            </a:xfrm>
            <a:custGeom>
              <a:avLst/>
              <a:gdLst>
                <a:gd name="T0" fmla="*/ 0 w 13"/>
                <a:gd name="T1" fmla="*/ 0 h 14"/>
                <a:gd name="T2" fmla="*/ 0 w 13"/>
                <a:gd name="T3" fmla="*/ 0 h 14"/>
                <a:gd name="T4" fmla="*/ 13 w 13"/>
                <a:gd name="T5" fmla="*/ 0 h 14"/>
                <a:gd name="T6" fmla="*/ 13 w 13"/>
                <a:gd name="T7" fmla="*/ 14 h 14"/>
                <a:gd name="T8" fmla="*/ 0 w 13"/>
                <a:gd name="T9" fmla="*/ 14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0" y="0"/>
                  </a:lnTo>
                  <a:lnTo>
                    <a:pt x="13" y="0"/>
                  </a:lnTo>
                  <a:lnTo>
                    <a:pt x="13" y="14"/>
                  </a:lnTo>
                  <a:lnTo>
                    <a:pt x="0" y="14"/>
                  </a:lnTo>
                  <a:lnTo>
                    <a:pt x="0" y="0"/>
                  </a:lnTo>
                  <a:close/>
                </a:path>
              </a:pathLst>
            </a:custGeom>
            <a:solidFill>
              <a:srgbClr val="D4D4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70">
              <a:extLst>
                <a:ext uri="{FF2B5EF4-FFF2-40B4-BE49-F238E27FC236}">
                  <a16:creationId xmlns:a16="http://schemas.microsoft.com/office/drawing/2014/main" id="{1838B34C-8A19-5045-DF88-E12C1C0CFE8B}"/>
                </a:ext>
              </a:extLst>
            </p:cNvPr>
            <p:cNvSpPr>
              <a:spLocks/>
            </p:cNvSpPr>
            <p:nvPr/>
          </p:nvSpPr>
          <p:spPr bwMode="auto">
            <a:xfrm>
              <a:off x="704" y="3936"/>
              <a:ext cx="315" cy="457"/>
            </a:xfrm>
            <a:custGeom>
              <a:avLst/>
              <a:gdLst>
                <a:gd name="T0" fmla="*/ 0 w 1013"/>
                <a:gd name="T1" fmla="*/ 0 h 920"/>
                <a:gd name="T2" fmla="*/ 0 w 1013"/>
                <a:gd name="T3" fmla="*/ 0 h 920"/>
                <a:gd name="T4" fmla="*/ 804 w 1013"/>
                <a:gd name="T5" fmla="*/ 0 h 920"/>
                <a:gd name="T6" fmla="*/ 1013 w 1013"/>
                <a:gd name="T7" fmla="*/ 460 h 920"/>
                <a:gd name="T8" fmla="*/ 804 w 1013"/>
                <a:gd name="T9" fmla="*/ 920 h 920"/>
                <a:gd name="T10" fmla="*/ 0 w 1013"/>
                <a:gd name="T11" fmla="*/ 920 h 920"/>
                <a:gd name="T12" fmla="*/ 0 w 1013"/>
                <a:gd name="T13" fmla="*/ 0 h 920"/>
              </a:gdLst>
              <a:ahLst/>
              <a:cxnLst>
                <a:cxn ang="0">
                  <a:pos x="T0" y="T1"/>
                </a:cxn>
                <a:cxn ang="0">
                  <a:pos x="T2" y="T3"/>
                </a:cxn>
                <a:cxn ang="0">
                  <a:pos x="T4" y="T5"/>
                </a:cxn>
                <a:cxn ang="0">
                  <a:pos x="T6" y="T7"/>
                </a:cxn>
                <a:cxn ang="0">
                  <a:pos x="T8" y="T9"/>
                </a:cxn>
                <a:cxn ang="0">
                  <a:pos x="T10" y="T11"/>
                </a:cxn>
                <a:cxn ang="0">
                  <a:pos x="T12" y="T13"/>
                </a:cxn>
              </a:cxnLst>
              <a:rect l="0" t="0" r="r" b="b"/>
              <a:pathLst>
                <a:path w="1013" h="920">
                  <a:moveTo>
                    <a:pt x="0" y="0"/>
                  </a:moveTo>
                  <a:lnTo>
                    <a:pt x="0" y="0"/>
                  </a:lnTo>
                  <a:lnTo>
                    <a:pt x="804" y="0"/>
                  </a:lnTo>
                  <a:lnTo>
                    <a:pt x="1013" y="460"/>
                  </a:lnTo>
                  <a:lnTo>
                    <a:pt x="804" y="920"/>
                  </a:lnTo>
                  <a:lnTo>
                    <a:pt x="0" y="92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ja-JP" altLang="en-US" dirty="0"/>
                <a:t>　　　　　　　　　　　　</a:t>
              </a:r>
            </a:p>
          </p:txBody>
        </p:sp>
        <p:sp>
          <p:nvSpPr>
            <p:cNvPr id="90" name="Freeform 76">
              <a:extLst>
                <a:ext uri="{FF2B5EF4-FFF2-40B4-BE49-F238E27FC236}">
                  <a16:creationId xmlns:a16="http://schemas.microsoft.com/office/drawing/2014/main" id="{FF97C1E6-A563-3DB4-D9CE-12AC6261627A}"/>
                </a:ext>
              </a:extLst>
            </p:cNvPr>
            <p:cNvSpPr>
              <a:spLocks/>
            </p:cNvSpPr>
            <p:nvPr/>
          </p:nvSpPr>
          <p:spPr bwMode="auto">
            <a:xfrm>
              <a:off x="702" y="4446"/>
              <a:ext cx="125" cy="244"/>
            </a:xfrm>
            <a:custGeom>
              <a:avLst/>
              <a:gdLst>
                <a:gd name="T0" fmla="*/ 0 w 253"/>
                <a:gd name="T1" fmla="*/ 0 h 493"/>
                <a:gd name="T2" fmla="*/ 0 w 253"/>
                <a:gd name="T3" fmla="*/ 0 h 493"/>
                <a:gd name="T4" fmla="*/ 196 w 253"/>
                <a:gd name="T5" fmla="*/ 0 h 493"/>
                <a:gd name="T6" fmla="*/ 253 w 253"/>
                <a:gd name="T7" fmla="*/ 246 h 493"/>
                <a:gd name="T8" fmla="*/ 196 w 253"/>
                <a:gd name="T9" fmla="*/ 493 h 493"/>
                <a:gd name="T10" fmla="*/ 0 w 253"/>
                <a:gd name="T11" fmla="*/ 493 h 493"/>
                <a:gd name="T12" fmla="*/ 0 w 253"/>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253" h="493">
                  <a:moveTo>
                    <a:pt x="0" y="0"/>
                  </a:moveTo>
                  <a:lnTo>
                    <a:pt x="0" y="0"/>
                  </a:lnTo>
                  <a:lnTo>
                    <a:pt x="196" y="0"/>
                  </a:lnTo>
                  <a:lnTo>
                    <a:pt x="253" y="246"/>
                  </a:lnTo>
                  <a:lnTo>
                    <a:pt x="196" y="493"/>
                  </a:lnTo>
                  <a:lnTo>
                    <a:pt x="0" y="493"/>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a:extLst>
                <a:ext uri="{FF2B5EF4-FFF2-40B4-BE49-F238E27FC236}">
                  <a16:creationId xmlns:a16="http://schemas.microsoft.com/office/drawing/2014/main" id="{C2F1A2BC-B9F0-98FE-CD9D-EB9ED8613712}"/>
                </a:ext>
              </a:extLst>
            </p:cNvPr>
            <p:cNvSpPr>
              <a:spLocks/>
            </p:cNvSpPr>
            <p:nvPr/>
          </p:nvSpPr>
          <p:spPr bwMode="auto">
            <a:xfrm>
              <a:off x="816" y="4446"/>
              <a:ext cx="125" cy="244"/>
            </a:xfrm>
            <a:custGeom>
              <a:avLst/>
              <a:gdLst>
                <a:gd name="T0" fmla="*/ 0 w 254"/>
                <a:gd name="T1" fmla="*/ 0 h 493"/>
                <a:gd name="T2" fmla="*/ 0 w 254"/>
                <a:gd name="T3" fmla="*/ 0 h 493"/>
                <a:gd name="T4" fmla="*/ 196 w 254"/>
                <a:gd name="T5" fmla="*/ 0 h 493"/>
                <a:gd name="T6" fmla="*/ 254 w 254"/>
                <a:gd name="T7" fmla="*/ 246 h 493"/>
                <a:gd name="T8" fmla="*/ 196 w 254"/>
                <a:gd name="T9" fmla="*/ 493 h 493"/>
                <a:gd name="T10" fmla="*/ 0 w 254"/>
                <a:gd name="T11" fmla="*/ 493 h 493"/>
                <a:gd name="T12" fmla="*/ 0 w 254"/>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254" h="493">
                  <a:moveTo>
                    <a:pt x="0" y="0"/>
                  </a:moveTo>
                  <a:lnTo>
                    <a:pt x="0" y="0"/>
                  </a:lnTo>
                  <a:lnTo>
                    <a:pt x="196" y="0"/>
                  </a:lnTo>
                  <a:lnTo>
                    <a:pt x="254" y="246"/>
                  </a:lnTo>
                  <a:lnTo>
                    <a:pt x="196" y="493"/>
                  </a:lnTo>
                  <a:lnTo>
                    <a:pt x="0" y="493"/>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86">
              <a:extLst>
                <a:ext uri="{FF2B5EF4-FFF2-40B4-BE49-F238E27FC236}">
                  <a16:creationId xmlns:a16="http://schemas.microsoft.com/office/drawing/2014/main" id="{630C0944-B702-2E86-5CDC-DBEAC04B83A4}"/>
                </a:ext>
              </a:extLst>
            </p:cNvPr>
            <p:cNvSpPr>
              <a:spLocks/>
            </p:cNvSpPr>
            <p:nvPr/>
          </p:nvSpPr>
          <p:spPr bwMode="auto">
            <a:xfrm>
              <a:off x="1344" y="3939"/>
              <a:ext cx="2536" cy="424"/>
            </a:xfrm>
            <a:custGeom>
              <a:avLst/>
              <a:gdLst>
                <a:gd name="T0" fmla="*/ 0 w 4840"/>
                <a:gd name="T1" fmla="*/ 0 h 920"/>
                <a:gd name="T2" fmla="*/ 0 w 4840"/>
                <a:gd name="T3" fmla="*/ 0 h 920"/>
                <a:gd name="T4" fmla="*/ 4630 w 4840"/>
                <a:gd name="T5" fmla="*/ 0 h 920"/>
                <a:gd name="T6" fmla="*/ 4840 w 4840"/>
                <a:gd name="T7" fmla="*/ 460 h 920"/>
                <a:gd name="T8" fmla="*/ 4630 w 4840"/>
                <a:gd name="T9" fmla="*/ 920 h 920"/>
                <a:gd name="T10" fmla="*/ 0 w 4840"/>
                <a:gd name="T11" fmla="*/ 920 h 920"/>
                <a:gd name="T12" fmla="*/ 0 w 4840"/>
                <a:gd name="T13" fmla="*/ 0 h 920"/>
              </a:gdLst>
              <a:ahLst/>
              <a:cxnLst>
                <a:cxn ang="0">
                  <a:pos x="T0" y="T1"/>
                </a:cxn>
                <a:cxn ang="0">
                  <a:pos x="T2" y="T3"/>
                </a:cxn>
                <a:cxn ang="0">
                  <a:pos x="T4" y="T5"/>
                </a:cxn>
                <a:cxn ang="0">
                  <a:pos x="T6" y="T7"/>
                </a:cxn>
                <a:cxn ang="0">
                  <a:pos x="T8" y="T9"/>
                </a:cxn>
                <a:cxn ang="0">
                  <a:pos x="T10" y="T11"/>
                </a:cxn>
                <a:cxn ang="0">
                  <a:pos x="T12" y="T13"/>
                </a:cxn>
              </a:cxnLst>
              <a:rect l="0" t="0" r="r" b="b"/>
              <a:pathLst>
                <a:path w="4840" h="920">
                  <a:moveTo>
                    <a:pt x="0" y="0"/>
                  </a:moveTo>
                  <a:lnTo>
                    <a:pt x="0" y="0"/>
                  </a:lnTo>
                  <a:lnTo>
                    <a:pt x="4630" y="0"/>
                  </a:lnTo>
                  <a:lnTo>
                    <a:pt x="4840" y="460"/>
                  </a:lnTo>
                  <a:lnTo>
                    <a:pt x="4630" y="920"/>
                  </a:lnTo>
                  <a:lnTo>
                    <a:pt x="0" y="920"/>
                  </a:lnTo>
                  <a:lnTo>
                    <a:pt x="0" y="0"/>
                  </a:lnTo>
                  <a:close/>
                </a:path>
              </a:pathLst>
            </a:custGeom>
            <a:solidFill>
              <a:srgbClr val="FFFFFF"/>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10" name="Freeform 96">
              <a:extLst>
                <a:ext uri="{FF2B5EF4-FFF2-40B4-BE49-F238E27FC236}">
                  <a16:creationId xmlns:a16="http://schemas.microsoft.com/office/drawing/2014/main" id="{B11F7970-C0BC-B48F-0446-C0476F444CCA}"/>
                </a:ext>
              </a:extLst>
            </p:cNvPr>
            <p:cNvSpPr>
              <a:spLocks/>
            </p:cNvSpPr>
            <p:nvPr/>
          </p:nvSpPr>
          <p:spPr bwMode="auto">
            <a:xfrm>
              <a:off x="1116" y="4704"/>
              <a:ext cx="79" cy="483"/>
            </a:xfrm>
            <a:custGeom>
              <a:avLst/>
              <a:gdLst>
                <a:gd name="T0" fmla="*/ 0 w 160"/>
                <a:gd name="T1" fmla="*/ 0 h 973"/>
                <a:gd name="T2" fmla="*/ 0 w 160"/>
                <a:gd name="T3" fmla="*/ 0 h 973"/>
                <a:gd name="T4" fmla="*/ 160 w 160"/>
                <a:gd name="T5" fmla="*/ 0 h 973"/>
                <a:gd name="T6" fmla="*/ 160 w 160"/>
                <a:gd name="T7" fmla="*/ 486 h 973"/>
                <a:gd name="T8" fmla="*/ 160 w 160"/>
                <a:gd name="T9" fmla="*/ 973 h 973"/>
                <a:gd name="T10" fmla="*/ 0 w 160"/>
                <a:gd name="T11" fmla="*/ 973 h 973"/>
                <a:gd name="T12" fmla="*/ 0 w 160"/>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160" h="973">
                  <a:moveTo>
                    <a:pt x="0" y="0"/>
                  </a:moveTo>
                  <a:lnTo>
                    <a:pt x="0" y="0"/>
                  </a:lnTo>
                  <a:lnTo>
                    <a:pt x="160" y="0"/>
                  </a:lnTo>
                  <a:lnTo>
                    <a:pt x="160" y="486"/>
                  </a:lnTo>
                  <a:lnTo>
                    <a:pt x="160" y="973"/>
                  </a:lnTo>
                  <a:lnTo>
                    <a:pt x="0" y="973"/>
                  </a:lnTo>
                  <a:lnTo>
                    <a:pt x="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97">
              <a:extLst>
                <a:ext uri="{FF2B5EF4-FFF2-40B4-BE49-F238E27FC236}">
                  <a16:creationId xmlns:a16="http://schemas.microsoft.com/office/drawing/2014/main" id="{0D42CE3D-44D9-8636-C9E2-AB0822905CA7}"/>
                </a:ext>
              </a:extLst>
            </p:cNvPr>
            <p:cNvSpPr>
              <a:spLocks/>
            </p:cNvSpPr>
            <p:nvPr/>
          </p:nvSpPr>
          <p:spPr bwMode="auto">
            <a:xfrm>
              <a:off x="1116" y="4704"/>
              <a:ext cx="79" cy="483"/>
            </a:xfrm>
            <a:custGeom>
              <a:avLst/>
              <a:gdLst>
                <a:gd name="T0" fmla="*/ 0 w 160"/>
                <a:gd name="T1" fmla="*/ 0 h 973"/>
                <a:gd name="T2" fmla="*/ 0 w 160"/>
                <a:gd name="T3" fmla="*/ 0 h 973"/>
                <a:gd name="T4" fmla="*/ 160 w 160"/>
                <a:gd name="T5" fmla="*/ 0 h 973"/>
                <a:gd name="T6" fmla="*/ 160 w 160"/>
                <a:gd name="T7" fmla="*/ 486 h 973"/>
                <a:gd name="T8" fmla="*/ 160 w 160"/>
                <a:gd name="T9" fmla="*/ 973 h 973"/>
                <a:gd name="T10" fmla="*/ 0 w 160"/>
                <a:gd name="T11" fmla="*/ 973 h 973"/>
                <a:gd name="T12" fmla="*/ 0 w 160"/>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160" h="973">
                  <a:moveTo>
                    <a:pt x="0" y="0"/>
                  </a:moveTo>
                  <a:lnTo>
                    <a:pt x="0" y="0"/>
                  </a:lnTo>
                  <a:lnTo>
                    <a:pt x="160" y="0"/>
                  </a:lnTo>
                  <a:lnTo>
                    <a:pt x="160" y="486"/>
                  </a:lnTo>
                  <a:lnTo>
                    <a:pt x="160" y="973"/>
                  </a:lnTo>
                  <a:lnTo>
                    <a:pt x="0" y="973"/>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100">
              <a:extLst>
                <a:ext uri="{FF2B5EF4-FFF2-40B4-BE49-F238E27FC236}">
                  <a16:creationId xmlns:a16="http://schemas.microsoft.com/office/drawing/2014/main" id="{4F3D7EE0-92D8-1AFC-0BD9-81125D6FD387}"/>
                </a:ext>
              </a:extLst>
            </p:cNvPr>
            <p:cNvSpPr>
              <a:spLocks/>
            </p:cNvSpPr>
            <p:nvPr/>
          </p:nvSpPr>
          <p:spPr bwMode="auto">
            <a:xfrm>
              <a:off x="1215" y="4704"/>
              <a:ext cx="79" cy="483"/>
            </a:xfrm>
            <a:custGeom>
              <a:avLst/>
              <a:gdLst>
                <a:gd name="T0" fmla="*/ 0 w 160"/>
                <a:gd name="T1" fmla="*/ 0 h 973"/>
                <a:gd name="T2" fmla="*/ 0 w 160"/>
                <a:gd name="T3" fmla="*/ 0 h 973"/>
                <a:gd name="T4" fmla="*/ 160 w 160"/>
                <a:gd name="T5" fmla="*/ 0 h 973"/>
                <a:gd name="T6" fmla="*/ 160 w 160"/>
                <a:gd name="T7" fmla="*/ 486 h 973"/>
                <a:gd name="T8" fmla="*/ 160 w 160"/>
                <a:gd name="T9" fmla="*/ 973 h 973"/>
                <a:gd name="T10" fmla="*/ 0 w 160"/>
                <a:gd name="T11" fmla="*/ 973 h 973"/>
                <a:gd name="T12" fmla="*/ 0 w 160"/>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160" h="973">
                  <a:moveTo>
                    <a:pt x="0" y="0"/>
                  </a:moveTo>
                  <a:lnTo>
                    <a:pt x="0" y="0"/>
                  </a:lnTo>
                  <a:lnTo>
                    <a:pt x="160" y="0"/>
                  </a:lnTo>
                  <a:lnTo>
                    <a:pt x="160" y="486"/>
                  </a:lnTo>
                  <a:lnTo>
                    <a:pt x="160" y="973"/>
                  </a:lnTo>
                  <a:lnTo>
                    <a:pt x="0" y="973"/>
                  </a:lnTo>
                  <a:lnTo>
                    <a:pt x="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101">
              <a:extLst>
                <a:ext uri="{FF2B5EF4-FFF2-40B4-BE49-F238E27FC236}">
                  <a16:creationId xmlns:a16="http://schemas.microsoft.com/office/drawing/2014/main" id="{75EE0F74-A39F-545A-C88C-E258D8F72456}"/>
                </a:ext>
              </a:extLst>
            </p:cNvPr>
            <p:cNvSpPr>
              <a:spLocks/>
            </p:cNvSpPr>
            <p:nvPr/>
          </p:nvSpPr>
          <p:spPr bwMode="auto">
            <a:xfrm>
              <a:off x="1215" y="4704"/>
              <a:ext cx="79" cy="483"/>
            </a:xfrm>
            <a:custGeom>
              <a:avLst/>
              <a:gdLst>
                <a:gd name="T0" fmla="*/ 0 w 160"/>
                <a:gd name="T1" fmla="*/ 0 h 973"/>
                <a:gd name="T2" fmla="*/ 0 w 160"/>
                <a:gd name="T3" fmla="*/ 0 h 973"/>
                <a:gd name="T4" fmla="*/ 160 w 160"/>
                <a:gd name="T5" fmla="*/ 0 h 973"/>
                <a:gd name="T6" fmla="*/ 160 w 160"/>
                <a:gd name="T7" fmla="*/ 486 h 973"/>
                <a:gd name="T8" fmla="*/ 160 w 160"/>
                <a:gd name="T9" fmla="*/ 973 h 973"/>
                <a:gd name="T10" fmla="*/ 0 w 160"/>
                <a:gd name="T11" fmla="*/ 973 h 973"/>
                <a:gd name="T12" fmla="*/ 0 w 160"/>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160" h="973">
                  <a:moveTo>
                    <a:pt x="0" y="0"/>
                  </a:moveTo>
                  <a:lnTo>
                    <a:pt x="0" y="0"/>
                  </a:lnTo>
                  <a:lnTo>
                    <a:pt x="160" y="0"/>
                  </a:lnTo>
                  <a:lnTo>
                    <a:pt x="160" y="486"/>
                  </a:lnTo>
                  <a:lnTo>
                    <a:pt x="160" y="973"/>
                  </a:lnTo>
                  <a:lnTo>
                    <a:pt x="0" y="973"/>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107">
              <a:extLst>
                <a:ext uri="{FF2B5EF4-FFF2-40B4-BE49-F238E27FC236}">
                  <a16:creationId xmlns:a16="http://schemas.microsoft.com/office/drawing/2014/main" id="{047E0A2F-1168-AB80-8E8B-3C1DC531F135}"/>
                </a:ext>
              </a:extLst>
            </p:cNvPr>
            <p:cNvSpPr>
              <a:spLocks/>
            </p:cNvSpPr>
            <p:nvPr/>
          </p:nvSpPr>
          <p:spPr bwMode="auto">
            <a:xfrm>
              <a:off x="3920" y="3935"/>
              <a:ext cx="138" cy="447"/>
            </a:xfrm>
            <a:custGeom>
              <a:avLst/>
              <a:gdLst>
                <a:gd name="T0" fmla="*/ 0 w 360"/>
                <a:gd name="T1" fmla="*/ 0 h 1387"/>
                <a:gd name="T2" fmla="*/ 0 w 360"/>
                <a:gd name="T3" fmla="*/ 0 h 1387"/>
                <a:gd name="T4" fmla="*/ 278 w 360"/>
                <a:gd name="T5" fmla="*/ 0 h 1387"/>
                <a:gd name="T6" fmla="*/ 360 w 360"/>
                <a:gd name="T7" fmla="*/ 693 h 1387"/>
                <a:gd name="T8" fmla="*/ 278 w 360"/>
                <a:gd name="T9" fmla="*/ 1387 h 1387"/>
                <a:gd name="T10" fmla="*/ 0 w 360"/>
                <a:gd name="T11" fmla="*/ 1387 h 1387"/>
                <a:gd name="T12" fmla="*/ 0 w 360"/>
                <a:gd name="T13" fmla="*/ 0 h 1387"/>
              </a:gdLst>
              <a:ahLst/>
              <a:cxnLst>
                <a:cxn ang="0">
                  <a:pos x="T0" y="T1"/>
                </a:cxn>
                <a:cxn ang="0">
                  <a:pos x="T2" y="T3"/>
                </a:cxn>
                <a:cxn ang="0">
                  <a:pos x="T4" y="T5"/>
                </a:cxn>
                <a:cxn ang="0">
                  <a:pos x="T6" y="T7"/>
                </a:cxn>
                <a:cxn ang="0">
                  <a:pos x="T8" y="T9"/>
                </a:cxn>
                <a:cxn ang="0">
                  <a:pos x="T10" y="T11"/>
                </a:cxn>
                <a:cxn ang="0">
                  <a:pos x="T12" y="T13"/>
                </a:cxn>
              </a:cxnLst>
              <a:rect l="0" t="0" r="r" b="b"/>
              <a:pathLst>
                <a:path w="360" h="1387">
                  <a:moveTo>
                    <a:pt x="0" y="0"/>
                  </a:moveTo>
                  <a:lnTo>
                    <a:pt x="0" y="0"/>
                  </a:lnTo>
                  <a:lnTo>
                    <a:pt x="278" y="0"/>
                  </a:lnTo>
                  <a:lnTo>
                    <a:pt x="360" y="693"/>
                  </a:lnTo>
                  <a:lnTo>
                    <a:pt x="278" y="1387"/>
                  </a:lnTo>
                  <a:lnTo>
                    <a:pt x="0" y="1387"/>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9" name="Freeform 115">
              <a:extLst>
                <a:ext uri="{FF2B5EF4-FFF2-40B4-BE49-F238E27FC236}">
                  <a16:creationId xmlns:a16="http://schemas.microsoft.com/office/drawing/2014/main" id="{15481CDB-4112-A5C7-4BA7-28D508E620B9}"/>
                </a:ext>
              </a:extLst>
            </p:cNvPr>
            <p:cNvSpPr>
              <a:spLocks/>
            </p:cNvSpPr>
            <p:nvPr/>
          </p:nvSpPr>
          <p:spPr bwMode="auto">
            <a:xfrm>
              <a:off x="1006" y="3936"/>
              <a:ext cx="105" cy="457"/>
            </a:xfrm>
            <a:custGeom>
              <a:avLst/>
              <a:gdLst>
                <a:gd name="T0" fmla="*/ 0 w 213"/>
                <a:gd name="T1" fmla="*/ 0 h 920"/>
                <a:gd name="T2" fmla="*/ 0 w 213"/>
                <a:gd name="T3" fmla="*/ 0 h 920"/>
                <a:gd name="T4" fmla="*/ 164 w 213"/>
                <a:gd name="T5" fmla="*/ 0 h 920"/>
                <a:gd name="T6" fmla="*/ 213 w 213"/>
                <a:gd name="T7" fmla="*/ 460 h 920"/>
                <a:gd name="T8" fmla="*/ 164 w 213"/>
                <a:gd name="T9" fmla="*/ 920 h 920"/>
                <a:gd name="T10" fmla="*/ 0 w 213"/>
                <a:gd name="T11" fmla="*/ 920 h 920"/>
                <a:gd name="T12" fmla="*/ 0 w 213"/>
                <a:gd name="T13" fmla="*/ 0 h 920"/>
              </a:gdLst>
              <a:ahLst/>
              <a:cxnLst>
                <a:cxn ang="0">
                  <a:pos x="T0" y="T1"/>
                </a:cxn>
                <a:cxn ang="0">
                  <a:pos x="T2" y="T3"/>
                </a:cxn>
                <a:cxn ang="0">
                  <a:pos x="T4" y="T5"/>
                </a:cxn>
                <a:cxn ang="0">
                  <a:pos x="T6" y="T7"/>
                </a:cxn>
                <a:cxn ang="0">
                  <a:pos x="T8" y="T9"/>
                </a:cxn>
                <a:cxn ang="0">
                  <a:pos x="T10" y="T11"/>
                </a:cxn>
                <a:cxn ang="0">
                  <a:pos x="T12" y="T13"/>
                </a:cxn>
              </a:cxnLst>
              <a:rect l="0" t="0" r="r" b="b"/>
              <a:pathLst>
                <a:path w="213" h="920">
                  <a:moveTo>
                    <a:pt x="0" y="0"/>
                  </a:moveTo>
                  <a:lnTo>
                    <a:pt x="0" y="0"/>
                  </a:lnTo>
                  <a:lnTo>
                    <a:pt x="164" y="0"/>
                  </a:lnTo>
                  <a:lnTo>
                    <a:pt x="213" y="460"/>
                  </a:lnTo>
                  <a:lnTo>
                    <a:pt x="164" y="920"/>
                  </a:lnTo>
                  <a:lnTo>
                    <a:pt x="0" y="920"/>
                  </a:lnTo>
                  <a:lnTo>
                    <a:pt x="0" y="0"/>
                  </a:lnTo>
                  <a:close/>
                </a:path>
              </a:pathLst>
            </a:custGeom>
            <a:solidFill>
              <a:srgbClr val="FFFFFF"/>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42" name="Freeform 128">
              <a:extLst>
                <a:ext uri="{FF2B5EF4-FFF2-40B4-BE49-F238E27FC236}">
                  <a16:creationId xmlns:a16="http://schemas.microsoft.com/office/drawing/2014/main" id="{51FE032C-AABE-99A8-1AB4-A3EFD384A3EC}"/>
                </a:ext>
              </a:extLst>
            </p:cNvPr>
            <p:cNvSpPr>
              <a:spLocks/>
            </p:cNvSpPr>
            <p:nvPr/>
          </p:nvSpPr>
          <p:spPr bwMode="auto">
            <a:xfrm>
              <a:off x="3933" y="4761"/>
              <a:ext cx="211" cy="446"/>
            </a:xfrm>
            <a:custGeom>
              <a:avLst/>
              <a:gdLst>
                <a:gd name="T0" fmla="*/ 0 w 173"/>
                <a:gd name="T1" fmla="*/ 0 h 960"/>
                <a:gd name="T2" fmla="*/ 0 w 173"/>
                <a:gd name="T3" fmla="*/ 0 h 960"/>
                <a:gd name="T4" fmla="*/ 173 w 173"/>
                <a:gd name="T5" fmla="*/ 0 h 960"/>
                <a:gd name="T6" fmla="*/ 173 w 173"/>
                <a:gd name="T7" fmla="*/ 480 h 960"/>
                <a:gd name="T8" fmla="*/ 173 w 173"/>
                <a:gd name="T9" fmla="*/ 960 h 960"/>
                <a:gd name="T10" fmla="*/ 0 w 173"/>
                <a:gd name="T11" fmla="*/ 960 h 960"/>
                <a:gd name="T12" fmla="*/ 0 w 173"/>
                <a:gd name="T13" fmla="*/ 0 h 960"/>
              </a:gdLst>
              <a:ahLst/>
              <a:cxnLst>
                <a:cxn ang="0">
                  <a:pos x="T0" y="T1"/>
                </a:cxn>
                <a:cxn ang="0">
                  <a:pos x="T2" y="T3"/>
                </a:cxn>
                <a:cxn ang="0">
                  <a:pos x="T4" y="T5"/>
                </a:cxn>
                <a:cxn ang="0">
                  <a:pos x="T6" y="T7"/>
                </a:cxn>
                <a:cxn ang="0">
                  <a:pos x="T8" y="T9"/>
                </a:cxn>
                <a:cxn ang="0">
                  <a:pos x="T10" y="T11"/>
                </a:cxn>
                <a:cxn ang="0">
                  <a:pos x="T12" y="T13"/>
                </a:cxn>
              </a:cxnLst>
              <a:rect l="0" t="0" r="r" b="b"/>
              <a:pathLst>
                <a:path w="173" h="960">
                  <a:moveTo>
                    <a:pt x="0" y="0"/>
                  </a:moveTo>
                  <a:lnTo>
                    <a:pt x="0" y="0"/>
                  </a:lnTo>
                  <a:lnTo>
                    <a:pt x="173" y="0"/>
                  </a:lnTo>
                  <a:lnTo>
                    <a:pt x="173" y="480"/>
                  </a:lnTo>
                  <a:lnTo>
                    <a:pt x="173" y="960"/>
                  </a:lnTo>
                  <a:lnTo>
                    <a:pt x="0" y="96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6" name="テキスト ボックス 155">
            <a:extLst>
              <a:ext uri="{FF2B5EF4-FFF2-40B4-BE49-F238E27FC236}">
                <a16:creationId xmlns:a16="http://schemas.microsoft.com/office/drawing/2014/main" id="{0674E8FA-B7B1-2E97-6E79-7EAEC4034AB3}"/>
              </a:ext>
            </a:extLst>
          </p:cNvPr>
          <p:cNvSpPr txBox="1"/>
          <p:nvPr/>
        </p:nvSpPr>
        <p:spPr>
          <a:xfrm>
            <a:off x="1541484" y="6306994"/>
            <a:ext cx="276999" cy="622927"/>
          </a:xfrm>
          <a:prstGeom prst="rect">
            <a:avLst/>
          </a:prstGeom>
          <a:noFill/>
        </p:spPr>
        <p:txBody>
          <a:bodyPr vert="eaVert" wrap="none" rtlCol="0">
            <a:spAutoFit/>
          </a:bodyPr>
          <a:lstStyle/>
          <a:p>
            <a:r>
              <a:rPr kumimoji="1" lang="ja-JP" altLang="en-US" sz="600" b="1" dirty="0">
                <a:latin typeface="BIZ UDPゴシック" panose="020B0400000000000000" pitchFamily="50" charset="-128"/>
                <a:ea typeface="BIZ UDPゴシック" panose="020B0400000000000000" pitchFamily="50" charset="-128"/>
              </a:rPr>
              <a:t>事業プラン提出</a:t>
            </a:r>
          </a:p>
        </p:txBody>
      </p:sp>
      <p:sp>
        <p:nvSpPr>
          <p:cNvPr id="157" name="テキスト ボックス 156">
            <a:extLst>
              <a:ext uri="{FF2B5EF4-FFF2-40B4-BE49-F238E27FC236}">
                <a16:creationId xmlns:a16="http://schemas.microsoft.com/office/drawing/2014/main" id="{9F1447EF-D22F-14DD-6881-B0EB8EA07FEF}"/>
              </a:ext>
            </a:extLst>
          </p:cNvPr>
          <p:cNvSpPr txBox="1"/>
          <p:nvPr/>
        </p:nvSpPr>
        <p:spPr>
          <a:xfrm>
            <a:off x="1145412" y="6359794"/>
            <a:ext cx="307777" cy="502702"/>
          </a:xfrm>
          <a:prstGeom prst="rect">
            <a:avLst/>
          </a:prstGeom>
          <a:noFill/>
        </p:spPr>
        <p:txBody>
          <a:bodyPr vert="eaVert"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募集期間</a:t>
            </a:r>
          </a:p>
        </p:txBody>
      </p:sp>
      <p:sp>
        <p:nvSpPr>
          <p:cNvPr id="158" name="テキスト ボックス 157">
            <a:extLst>
              <a:ext uri="{FF2B5EF4-FFF2-40B4-BE49-F238E27FC236}">
                <a16:creationId xmlns:a16="http://schemas.microsoft.com/office/drawing/2014/main" id="{339E3E62-F26D-E64E-D831-B342CEAFFAAE}"/>
              </a:ext>
            </a:extLst>
          </p:cNvPr>
          <p:cNvSpPr txBox="1"/>
          <p:nvPr/>
        </p:nvSpPr>
        <p:spPr>
          <a:xfrm>
            <a:off x="1044577" y="7049139"/>
            <a:ext cx="307777" cy="400110"/>
          </a:xfrm>
          <a:prstGeom prst="rect">
            <a:avLst/>
          </a:prstGeom>
          <a:noFill/>
        </p:spPr>
        <p:txBody>
          <a:bodyPr vert="eaVert"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説明会</a:t>
            </a:r>
          </a:p>
        </p:txBody>
      </p:sp>
      <p:sp>
        <p:nvSpPr>
          <p:cNvPr id="159" name="テキスト ボックス 158">
            <a:extLst>
              <a:ext uri="{FF2B5EF4-FFF2-40B4-BE49-F238E27FC236}">
                <a16:creationId xmlns:a16="http://schemas.microsoft.com/office/drawing/2014/main" id="{15BD4966-E3F9-B431-ECA7-C010246E6B97}"/>
              </a:ext>
            </a:extLst>
          </p:cNvPr>
          <p:cNvSpPr txBox="1"/>
          <p:nvPr/>
        </p:nvSpPr>
        <p:spPr>
          <a:xfrm>
            <a:off x="1220986" y="7049139"/>
            <a:ext cx="307777" cy="400110"/>
          </a:xfrm>
          <a:prstGeom prst="rect">
            <a:avLst/>
          </a:prstGeom>
          <a:noFill/>
        </p:spPr>
        <p:txBody>
          <a:bodyPr vert="eaVert"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説明会</a:t>
            </a:r>
          </a:p>
        </p:txBody>
      </p:sp>
      <p:sp>
        <p:nvSpPr>
          <p:cNvPr id="160" name="テキスト ボックス 159">
            <a:extLst>
              <a:ext uri="{FF2B5EF4-FFF2-40B4-BE49-F238E27FC236}">
                <a16:creationId xmlns:a16="http://schemas.microsoft.com/office/drawing/2014/main" id="{5D6A6A05-A8F2-DA9A-2437-533537DBDFE9}"/>
              </a:ext>
            </a:extLst>
          </p:cNvPr>
          <p:cNvSpPr txBox="1"/>
          <p:nvPr/>
        </p:nvSpPr>
        <p:spPr>
          <a:xfrm>
            <a:off x="3208726" y="6463183"/>
            <a:ext cx="1435008" cy="261610"/>
          </a:xfrm>
          <a:prstGeom prst="rect">
            <a:avLst/>
          </a:prstGeom>
          <a:noFill/>
        </p:spPr>
        <p:txBody>
          <a:bodyPr wrap="none" rtlCol="0">
            <a:spAutoFit/>
          </a:bodyPr>
          <a:lstStyle/>
          <a:p>
            <a:r>
              <a:rPr kumimoji="1" lang="ja-JP" altLang="en-US" sz="1100" b="1" dirty="0">
                <a:latin typeface="BIZ UDPゴシック" panose="020B0400000000000000" pitchFamily="50" charset="-128"/>
                <a:ea typeface="BIZ UDPゴシック" panose="020B0400000000000000" pitchFamily="50" charset="-128"/>
              </a:rPr>
              <a:t>事業プラン実施期間</a:t>
            </a:r>
          </a:p>
        </p:txBody>
      </p:sp>
      <p:sp>
        <p:nvSpPr>
          <p:cNvPr id="161" name="テキスト ボックス 160">
            <a:extLst>
              <a:ext uri="{FF2B5EF4-FFF2-40B4-BE49-F238E27FC236}">
                <a16:creationId xmlns:a16="http://schemas.microsoft.com/office/drawing/2014/main" id="{8EFD1410-D8F0-097C-B4A1-4073F8AF7921}"/>
              </a:ext>
            </a:extLst>
          </p:cNvPr>
          <p:cNvSpPr txBox="1"/>
          <p:nvPr/>
        </p:nvSpPr>
        <p:spPr>
          <a:xfrm>
            <a:off x="1689180" y="7688264"/>
            <a:ext cx="307777" cy="297517"/>
          </a:xfrm>
          <a:prstGeom prst="rect">
            <a:avLst/>
          </a:prstGeom>
          <a:noFill/>
        </p:spPr>
        <p:txBody>
          <a:bodyPr vert="eaVert"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審査</a:t>
            </a:r>
          </a:p>
        </p:txBody>
      </p:sp>
      <p:sp>
        <p:nvSpPr>
          <p:cNvPr id="162" name="テキスト ボックス 161">
            <a:extLst>
              <a:ext uri="{FF2B5EF4-FFF2-40B4-BE49-F238E27FC236}">
                <a16:creationId xmlns:a16="http://schemas.microsoft.com/office/drawing/2014/main" id="{79C92219-1D6F-899E-E179-8D1476A0102D}"/>
              </a:ext>
            </a:extLst>
          </p:cNvPr>
          <p:cNvSpPr txBox="1"/>
          <p:nvPr/>
        </p:nvSpPr>
        <p:spPr>
          <a:xfrm>
            <a:off x="1835449" y="7601488"/>
            <a:ext cx="307777" cy="502702"/>
          </a:xfrm>
          <a:prstGeom prst="rect">
            <a:avLst/>
          </a:prstGeom>
          <a:noFill/>
        </p:spPr>
        <p:txBody>
          <a:bodyPr vert="eaVert"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交付決定</a:t>
            </a:r>
          </a:p>
        </p:txBody>
      </p:sp>
      <p:sp>
        <p:nvSpPr>
          <p:cNvPr id="163" name="テキスト ボックス 162">
            <a:extLst>
              <a:ext uri="{FF2B5EF4-FFF2-40B4-BE49-F238E27FC236}">
                <a16:creationId xmlns:a16="http://schemas.microsoft.com/office/drawing/2014/main" id="{A6850AE9-4384-B4C5-E58E-FFD85F8C470C}"/>
              </a:ext>
            </a:extLst>
          </p:cNvPr>
          <p:cNvSpPr txBox="1"/>
          <p:nvPr/>
        </p:nvSpPr>
        <p:spPr>
          <a:xfrm>
            <a:off x="6168211" y="6271542"/>
            <a:ext cx="307777" cy="707886"/>
          </a:xfrm>
          <a:prstGeom prst="rect">
            <a:avLst/>
          </a:prstGeom>
          <a:noFill/>
        </p:spPr>
        <p:txBody>
          <a:bodyPr vert="eaVert"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事業実施報告</a:t>
            </a:r>
          </a:p>
        </p:txBody>
      </p:sp>
      <p:sp>
        <p:nvSpPr>
          <p:cNvPr id="164" name="テキスト ボックス 163">
            <a:extLst>
              <a:ext uri="{FF2B5EF4-FFF2-40B4-BE49-F238E27FC236}">
                <a16:creationId xmlns:a16="http://schemas.microsoft.com/office/drawing/2014/main" id="{ACE1B623-4B4F-5916-35DD-04A2B32AFFB2}"/>
              </a:ext>
            </a:extLst>
          </p:cNvPr>
          <p:cNvSpPr txBox="1"/>
          <p:nvPr/>
        </p:nvSpPr>
        <p:spPr>
          <a:xfrm>
            <a:off x="6154640" y="7711504"/>
            <a:ext cx="307777" cy="297517"/>
          </a:xfrm>
          <a:prstGeom prst="rect">
            <a:avLst/>
          </a:prstGeom>
          <a:noFill/>
        </p:spPr>
        <p:txBody>
          <a:bodyPr vert="eaVert"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審査</a:t>
            </a:r>
          </a:p>
        </p:txBody>
      </p:sp>
      <p:sp>
        <p:nvSpPr>
          <p:cNvPr id="165" name="テキスト ボックス 164">
            <a:extLst>
              <a:ext uri="{FF2B5EF4-FFF2-40B4-BE49-F238E27FC236}">
                <a16:creationId xmlns:a16="http://schemas.microsoft.com/office/drawing/2014/main" id="{666AF013-B015-0103-5B98-4CC66968D7EE}"/>
              </a:ext>
            </a:extLst>
          </p:cNvPr>
          <p:cNvSpPr txBox="1"/>
          <p:nvPr/>
        </p:nvSpPr>
        <p:spPr>
          <a:xfrm>
            <a:off x="6263908" y="7597172"/>
            <a:ext cx="307777" cy="1106040"/>
          </a:xfrm>
          <a:prstGeom prst="rect">
            <a:avLst/>
          </a:prstGeom>
          <a:noFill/>
        </p:spPr>
        <p:txBody>
          <a:bodyPr vert="eaVert"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交付金額確定</a:t>
            </a:r>
          </a:p>
        </p:txBody>
      </p:sp>
      <p:sp>
        <p:nvSpPr>
          <p:cNvPr id="166" name="テキスト ボックス 165">
            <a:extLst>
              <a:ext uri="{FF2B5EF4-FFF2-40B4-BE49-F238E27FC236}">
                <a16:creationId xmlns:a16="http://schemas.microsoft.com/office/drawing/2014/main" id="{05838134-8445-9913-9B27-59B609191C1A}"/>
              </a:ext>
            </a:extLst>
          </p:cNvPr>
          <p:cNvSpPr txBox="1"/>
          <p:nvPr/>
        </p:nvSpPr>
        <p:spPr>
          <a:xfrm>
            <a:off x="6373176" y="7597172"/>
            <a:ext cx="307777" cy="1505504"/>
          </a:xfrm>
          <a:prstGeom prst="rect">
            <a:avLst/>
          </a:prstGeom>
          <a:noFill/>
        </p:spPr>
        <p:txBody>
          <a:bodyPr vert="eaVert"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交付金支払</a:t>
            </a:r>
          </a:p>
        </p:txBody>
      </p:sp>
      <p:sp>
        <p:nvSpPr>
          <p:cNvPr id="2" name="テキスト ボックス 1">
            <a:extLst>
              <a:ext uri="{FF2B5EF4-FFF2-40B4-BE49-F238E27FC236}">
                <a16:creationId xmlns:a16="http://schemas.microsoft.com/office/drawing/2014/main" id="{CA027727-A5DF-48A0-4996-82436FDE99DA}"/>
              </a:ext>
            </a:extLst>
          </p:cNvPr>
          <p:cNvSpPr txBox="1"/>
          <p:nvPr/>
        </p:nvSpPr>
        <p:spPr>
          <a:xfrm>
            <a:off x="454510" y="8607544"/>
            <a:ext cx="6386027" cy="913070"/>
          </a:xfrm>
          <a:prstGeom prst="rect">
            <a:avLst/>
          </a:prstGeom>
          <a:noFill/>
        </p:spPr>
        <p:txBody>
          <a:bodyPr wrap="square" rtlCol="0">
            <a:spAutoFit/>
          </a:bodyPr>
          <a:lstStyle/>
          <a:p>
            <a:pPr>
              <a:lnSpc>
                <a:spcPts val="1600"/>
              </a:lnSpc>
            </a:pPr>
            <a:r>
              <a:rPr lang="ja-JP" altLang="en-US" sz="1200" dirty="0">
                <a:latin typeface="Meiryo" panose="020B0604030504040204" pitchFamily="34" charset="-128"/>
                <a:ea typeface="Meiryo" panose="020B0604030504040204" pitchFamily="34" charset="-128"/>
              </a:rPr>
              <a:t>◆募集期間：令和</a:t>
            </a:r>
            <a:r>
              <a:rPr lang="en-US" altLang="ja-JP" sz="1200" dirty="0">
                <a:latin typeface="Meiryo" panose="020B0604030504040204" pitchFamily="34" charset="-128"/>
                <a:ea typeface="Meiryo" panose="020B0604030504040204" pitchFamily="34" charset="-128"/>
              </a:rPr>
              <a:t>8</a:t>
            </a:r>
            <a:r>
              <a:rPr lang="ja-JP" altLang="en-US" sz="1200" dirty="0">
                <a:latin typeface="Meiryo" panose="020B0604030504040204" pitchFamily="34" charset="-128"/>
                <a:ea typeface="Meiryo" panose="020B0604030504040204" pitchFamily="34" charset="-128"/>
              </a:rPr>
              <a:t>年</a:t>
            </a:r>
            <a:r>
              <a:rPr lang="en-US" altLang="ja-JP" sz="1200" dirty="0">
                <a:latin typeface="Meiryo" panose="020B0604030504040204" pitchFamily="34" charset="-128"/>
                <a:ea typeface="Meiryo" panose="020B0604030504040204" pitchFamily="34" charset="-128"/>
              </a:rPr>
              <a:t>7</a:t>
            </a:r>
            <a:r>
              <a:rPr lang="ja-JP" altLang="en-US" sz="1200" dirty="0">
                <a:latin typeface="Meiryo" panose="020B0604030504040204" pitchFamily="34" charset="-128"/>
                <a:ea typeface="Meiryo" panose="020B0604030504040204" pitchFamily="34" charset="-128"/>
              </a:rPr>
              <a:t>月</a:t>
            </a:r>
            <a:r>
              <a:rPr lang="en-US" altLang="ja-JP" sz="1200" dirty="0">
                <a:latin typeface="Meiryo" panose="020B0604030504040204" pitchFamily="34" charset="-128"/>
                <a:ea typeface="Meiryo" panose="020B0604030504040204" pitchFamily="34" charset="-128"/>
              </a:rPr>
              <a:t>1</a:t>
            </a:r>
            <a:r>
              <a:rPr lang="ja-JP" altLang="en-US" sz="1200" dirty="0">
                <a:latin typeface="Meiryo" panose="020B0604030504040204" pitchFamily="34" charset="-128"/>
                <a:ea typeface="Meiryo" panose="020B0604030504040204" pitchFamily="34" charset="-128"/>
              </a:rPr>
              <a:t>日</a:t>
            </a:r>
            <a:r>
              <a:rPr lang="en-US" altLang="ja-JP" sz="1200" dirty="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水</a:t>
            </a:r>
            <a:r>
              <a:rPr lang="en-US" altLang="ja-JP" sz="1200" dirty="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a:t>
            </a:r>
            <a:r>
              <a:rPr lang="en-US" altLang="ja-JP" sz="1200" dirty="0">
                <a:latin typeface="Meiryo" panose="020B0604030504040204" pitchFamily="34" charset="-128"/>
                <a:ea typeface="Meiryo" panose="020B0604030504040204" pitchFamily="34" charset="-128"/>
              </a:rPr>
              <a:t>7</a:t>
            </a:r>
            <a:r>
              <a:rPr lang="ja-JP" altLang="en-US" sz="1200" dirty="0">
                <a:latin typeface="Meiryo" panose="020B0604030504040204" pitchFamily="34" charset="-128"/>
                <a:ea typeface="Meiryo" panose="020B0604030504040204" pitchFamily="34" charset="-128"/>
              </a:rPr>
              <a:t>月</a:t>
            </a:r>
            <a:r>
              <a:rPr lang="en-US" altLang="ja-JP" sz="1200" dirty="0">
                <a:latin typeface="Meiryo" panose="020B0604030504040204" pitchFamily="34" charset="-128"/>
                <a:ea typeface="Meiryo" panose="020B0604030504040204" pitchFamily="34" charset="-128"/>
              </a:rPr>
              <a:t>24</a:t>
            </a:r>
            <a:r>
              <a:rPr lang="ja-JP" altLang="en-US" sz="1200" dirty="0">
                <a:latin typeface="Meiryo" panose="020B0604030504040204" pitchFamily="34" charset="-128"/>
                <a:ea typeface="Meiryo" panose="020B0604030504040204" pitchFamily="34" charset="-128"/>
              </a:rPr>
              <a:t>日</a:t>
            </a:r>
            <a:r>
              <a:rPr lang="en-US" altLang="ja-JP" sz="1200" dirty="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金</a:t>
            </a:r>
            <a:r>
              <a:rPr lang="en-US" altLang="ja-JP" sz="1200" dirty="0">
                <a:latin typeface="Meiryo" panose="020B0604030504040204" pitchFamily="34" charset="-128"/>
                <a:ea typeface="Meiryo" panose="020B0604030504040204" pitchFamily="34" charset="-128"/>
              </a:rPr>
              <a:t>)</a:t>
            </a:r>
          </a:p>
          <a:p>
            <a:pPr>
              <a:lnSpc>
                <a:spcPts val="1600"/>
              </a:lnSpc>
            </a:pPr>
            <a:r>
              <a:rPr lang="ja-JP" altLang="en-US" sz="1200" dirty="0">
                <a:latin typeface="Meiryo" panose="020B0604030504040204" pitchFamily="34" charset="-128"/>
                <a:ea typeface="Meiryo" panose="020B0604030504040204" pitchFamily="34" charset="-128"/>
              </a:rPr>
              <a:t>◆事業説明会：令和</a:t>
            </a:r>
            <a:r>
              <a:rPr lang="en-US" altLang="ja-JP" sz="1200" dirty="0">
                <a:latin typeface="Meiryo" panose="020B0604030504040204" pitchFamily="34" charset="-128"/>
                <a:ea typeface="Meiryo" panose="020B0604030504040204" pitchFamily="34" charset="-128"/>
              </a:rPr>
              <a:t>8</a:t>
            </a:r>
            <a:r>
              <a:rPr lang="ja-JP" altLang="en-US" sz="1200" dirty="0">
                <a:latin typeface="Meiryo" panose="020B0604030504040204" pitchFamily="34" charset="-128"/>
                <a:ea typeface="Meiryo" panose="020B0604030504040204" pitchFamily="34" charset="-128"/>
              </a:rPr>
              <a:t>年</a:t>
            </a:r>
            <a:r>
              <a:rPr lang="en-US" altLang="ja-JP" sz="1200" dirty="0">
                <a:latin typeface="Meiryo" panose="020B0604030504040204" pitchFamily="34" charset="-128"/>
                <a:ea typeface="Meiryo" panose="020B0604030504040204" pitchFamily="34" charset="-128"/>
              </a:rPr>
              <a:t>7</a:t>
            </a:r>
            <a:r>
              <a:rPr lang="ja-JP" altLang="en-US" sz="1200" dirty="0">
                <a:latin typeface="Meiryo" panose="020B0604030504040204" pitchFamily="34" charset="-128"/>
                <a:ea typeface="Meiryo" panose="020B0604030504040204" pitchFamily="34" charset="-128"/>
              </a:rPr>
              <a:t>月</a:t>
            </a:r>
            <a:r>
              <a:rPr lang="en-US" altLang="ja-JP" sz="1200" dirty="0">
                <a:latin typeface="Meiryo" panose="020B0604030504040204" pitchFamily="34" charset="-128"/>
                <a:ea typeface="Meiryo" panose="020B0604030504040204" pitchFamily="34" charset="-128"/>
              </a:rPr>
              <a:t>2</a:t>
            </a:r>
            <a:r>
              <a:rPr lang="ja-JP" altLang="en-US" sz="1200" dirty="0">
                <a:latin typeface="Meiryo" panose="020B0604030504040204" pitchFamily="34" charset="-128"/>
                <a:ea typeface="Meiryo" panose="020B0604030504040204" pitchFamily="34" charset="-128"/>
              </a:rPr>
              <a:t>日</a:t>
            </a:r>
            <a:r>
              <a:rPr lang="en-US" altLang="ja-JP" sz="1200" dirty="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木</a:t>
            </a:r>
            <a:r>
              <a:rPr lang="en-US" altLang="ja-JP" sz="1200" dirty="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　</a:t>
            </a:r>
            <a:r>
              <a:rPr lang="en-US" altLang="ja-JP" sz="1200" dirty="0">
                <a:latin typeface="Meiryo" panose="020B0604030504040204" pitchFamily="34" charset="-128"/>
                <a:ea typeface="Meiryo" panose="020B0604030504040204" pitchFamily="34" charset="-128"/>
              </a:rPr>
              <a:t>19</a:t>
            </a:r>
            <a:r>
              <a:rPr lang="ja-JP" altLang="en-US" sz="1200" dirty="0">
                <a:latin typeface="Meiryo" panose="020B0604030504040204" pitchFamily="34" charset="-128"/>
                <a:ea typeface="Meiryo" panose="020B0604030504040204" pitchFamily="34" charset="-128"/>
              </a:rPr>
              <a:t>：</a:t>
            </a:r>
            <a:r>
              <a:rPr lang="en-US" altLang="ja-JP" sz="1200" dirty="0">
                <a:latin typeface="Meiryo" panose="020B0604030504040204" pitchFamily="34" charset="-128"/>
                <a:ea typeface="Meiryo" panose="020B0604030504040204" pitchFamily="34" charset="-128"/>
              </a:rPr>
              <a:t>00</a:t>
            </a:r>
            <a:r>
              <a:rPr lang="ja-JP" altLang="en-US" sz="1200" dirty="0">
                <a:latin typeface="Meiryo" panose="020B0604030504040204" pitchFamily="34" charset="-128"/>
                <a:ea typeface="Meiryo" panose="020B0604030504040204" pitchFamily="34" charset="-128"/>
              </a:rPr>
              <a:t>～</a:t>
            </a:r>
            <a:r>
              <a:rPr lang="en-US" altLang="ja-JP" sz="1200" dirty="0">
                <a:latin typeface="Meiryo" panose="020B0604030504040204" pitchFamily="34" charset="-128"/>
                <a:ea typeface="Meiryo" panose="020B0604030504040204" pitchFamily="34" charset="-128"/>
              </a:rPr>
              <a:t>20</a:t>
            </a:r>
            <a:r>
              <a:rPr lang="ja-JP" altLang="en-US" sz="1200" dirty="0">
                <a:latin typeface="Meiryo" panose="020B0604030504040204" pitchFamily="34" charset="-128"/>
                <a:ea typeface="Meiryo" panose="020B0604030504040204" pitchFamily="34" charset="-128"/>
              </a:rPr>
              <a:t>：</a:t>
            </a:r>
            <a:r>
              <a:rPr lang="en-US" altLang="ja-JP" sz="1200" dirty="0">
                <a:latin typeface="Meiryo" panose="020B0604030504040204" pitchFamily="34" charset="-128"/>
                <a:ea typeface="Meiryo" panose="020B0604030504040204" pitchFamily="34" charset="-128"/>
              </a:rPr>
              <a:t>00</a:t>
            </a:r>
            <a:r>
              <a:rPr lang="ja-JP" altLang="en-US" sz="1200" dirty="0">
                <a:latin typeface="Meiryo" panose="020B0604030504040204" pitchFamily="34" charset="-128"/>
                <a:ea typeface="Meiryo" panose="020B0604030504040204" pitchFamily="34" charset="-128"/>
              </a:rPr>
              <a:t>　八代市役所</a:t>
            </a:r>
            <a:r>
              <a:rPr lang="en-US" altLang="ja-JP" sz="1200" dirty="0">
                <a:latin typeface="Meiryo" panose="020B0604030504040204" pitchFamily="34" charset="-128"/>
                <a:ea typeface="Meiryo" panose="020B0604030504040204" pitchFamily="34" charset="-128"/>
              </a:rPr>
              <a:t>3</a:t>
            </a:r>
            <a:r>
              <a:rPr lang="ja-JP" altLang="en-US" sz="1200" dirty="0">
                <a:latin typeface="Meiryo" panose="020B0604030504040204" pitchFamily="34" charset="-128"/>
                <a:ea typeface="Meiryo" panose="020B0604030504040204" pitchFamily="34" charset="-128"/>
              </a:rPr>
              <a:t>階</a:t>
            </a:r>
            <a:r>
              <a:rPr lang="en-US" altLang="ja-JP" sz="1200" dirty="0">
                <a:latin typeface="Meiryo" panose="020B0604030504040204" pitchFamily="34" charset="-128"/>
                <a:ea typeface="Meiryo" panose="020B0604030504040204" pitchFamily="34" charset="-128"/>
              </a:rPr>
              <a:t>301</a:t>
            </a:r>
            <a:r>
              <a:rPr lang="ja-JP" altLang="en-US" sz="1200" dirty="0">
                <a:latin typeface="Meiryo" panose="020B0604030504040204" pitchFamily="34" charset="-128"/>
                <a:ea typeface="Meiryo" panose="020B0604030504040204" pitchFamily="34" charset="-128"/>
              </a:rPr>
              <a:t>会議室</a:t>
            </a:r>
            <a:endParaRPr lang="en-US" altLang="ja-JP" sz="1200" dirty="0">
              <a:latin typeface="Meiryo" panose="020B0604030504040204" pitchFamily="34" charset="-128"/>
              <a:ea typeface="Meiryo" panose="020B0604030504040204" pitchFamily="34" charset="-128"/>
            </a:endParaRPr>
          </a:p>
          <a:p>
            <a:pPr>
              <a:lnSpc>
                <a:spcPts val="1600"/>
              </a:lnSpc>
            </a:pPr>
            <a:r>
              <a:rPr lang="ja-JP" altLang="en-US" sz="1200" dirty="0">
                <a:latin typeface="Meiryo" panose="020B0604030504040204" pitchFamily="34" charset="-128"/>
                <a:ea typeface="Meiryo" panose="020B0604030504040204" pitchFamily="34" charset="-128"/>
              </a:rPr>
              <a:t>　　　　　　　令和</a:t>
            </a:r>
            <a:r>
              <a:rPr lang="en-US" altLang="ja-JP" sz="1200" dirty="0">
                <a:latin typeface="Meiryo" panose="020B0604030504040204" pitchFamily="34" charset="-128"/>
                <a:ea typeface="Meiryo" panose="020B0604030504040204" pitchFamily="34" charset="-128"/>
              </a:rPr>
              <a:t>8</a:t>
            </a:r>
            <a:r>
              <a:rPr lang="ja-JP" altLang="en-US" sz="1200" dirty="0">
                <a:latin typeface="Meiryo" panose="020B0604030504040204" pitchFamily="34" charset="-128"/>
                <a:ea typeface="Meiryo" panose="020B0604030504040204" pitchFamily="34" charset="-128"/>
              </a:rPr>
              <a:t>年</a:t>
            </a:r>
            <a:r>
              <a:rPr lang="en-US" altLang="ja-JP" sz="1200" dirty="0">
                <a:latin typeface="Meiryo" panose="020B0604030504040204" pitchFamily="34" charset="-128"/>
                <a:ea typeface="Meiryo" panose="020B0604030504040204" pitchFamily="34" charset="-128"/>
              </a:rPr>
              <a:t>7</a:t>
            </a:r>
            <a:r>
              <a:rPr lang="ja-JP" altLang="en-US" sz="1200" dirty="0">
                <a:latin typeface="Meiryo" panose="020B0604030504040204" pitchFamily="34" charset="-128"/>
                <a:ea typeface="Meiryo" panose="020B0604030504040204" pitchFamily="34" charset="-128"/>
              </a:rPr>
              <a:t>月</a:t>
            </a:r>
            <a:r>
              <a:rPr lang="en-US" altLang="ja-JP" sz="1200" dirty="0">
                <a:latin typeface="Meiryo" panose="020B0604030504040204" pitchFamily="34" charset="-128"/>
                <a:ea typeface="Meiryo" panose="020B0604030504040204" pitchFamily="34" charset="-128"/>
              </a:rPr>
              <a:t>6</a:t>
            </a:r>
            <a:r>
              <a:rPr lang="ja-JP" altLang="en-US" sz="1200" dirty="0">
                <a:latin typeface="Meiryo" panose="020B0604030504040204" pitchFamily="34" charset="-128"/>
                <a:ea typeface="Meiryo" panose="020B0604030504040204" pitchFamily="34" charset="-128"/>
              </a:rPr>
              <a:t>日</a:t>
            </a:r>
            <a:r>
              <a:rPr lang="en-US" altLang="ja-JP" sz="1200" dirty="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月</a:t>
            </a:r>
            <a:r>
              <a:rPr lang="en-US" altLang="ja-JP" sz="1200" dirty="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　</a:t>
            </a:r>
            <a:r>
              <a:rPr lang="en-US" altLang="ja-JP" sz="1200" dirty="0">
                <a:latin typeface="Meiryo" panose="020B0604030504040204" pitchFamily="34" charset="-128"/>
                <a:ea typeface="Meiryo" panose="020B0604030504040204" pitchFamily="34" charset="-128"/>
              </a:rPr>
              <a:t>14</a:t>
            </a:r>
            <a:r>
              <a:rPr lang="ja-JP" altLang="en-US" sz="1200" dirty="0">
                <a:latin typeface="Meiryo" panose="020B0604030504040204" pitchFamily="34" charset="-128"/>
                <a:ea typeface="Meiryo" panose="020B0604030504040204" pitchFamily="34" charset="-128"/>
              </a:rPr>
              <a:t>：</a:t>
            </a:r>
            <a:r>
              <a:rPr lang="en-US" altLang="ja-JP" sz="1200" dirty="0">
                <a:latin typeface="Meiryo" panose="020B0604030504040204" pitchFamily="34" charset="-128"/>
                <a:ea typeface="Meiryo" panose="020B0604030504040204" pitchFamily="34" charset="-128"/>
              </a:rPr>
              <a:t>00</a:t>
            </a:r>
            <a:r>
              <a:rPr lang="ja-JP" altLang="en-US" sz="1200" dirty="0">
                <a:latin typeface="Meiryo" panose="020B0604030504040204" pitchFamily="34" charset="-128"/>
                <a:ea typeface="Meiryo" panose="020B0604030504040204" pitchFamily="34" charset="-128"/>
              </a:rPr>
              <a:t>～</a:t>
            </a:r>
            <a:r>
              <a:rPr lang="en-US" altLang="ja-JP" sz="1200" dirty="0">
                <a:latin typeface="Meiryo" panose="020B0604030504040204" pitchFamily="34" charset="-128"/>
                <a:ea typeface="Meiryo" panose="020B0604030504040204" pitchFamily="34" charset="-128"/>
              </a:rPr>
              <a:t>15</a:t>
            </a:r>
            <a:r>
              <a:rPr lang="ja-JP" altLang="en-US" sz="1200" dirty="0">
                <a:latin typeface="Meiryo" panose="020B0604030504040204" pitchFamily="34" charset="-128"/>
                <a:ea typeface="Meiryo" panose="020B0604030504040204" pitchFamily="34" charset="-128"/>
              </a:rPr>
              <a:t>：</a:t>
            </a:r>
            <a:r>
              <a:rPr lang="en-US" altLang="ja-JP" sz="1200" dirty="0">
                <a:latin typeface="Meiryo" panose="020B0604030504040204" pitchFamily="34" charset="-128"/>
                <a:ea typeface="Meiryo" panose="020B0604030504040204" pitchFamily="34" charset="-128"/>
              </a:rPr>
              <a:t>00</a:t>
            </a:r>
            <a:r>
              <a:rPr lang="ja-JP" altLang="en-US" sz="1200" dirty="0">
                <a:latin typeface="Meiryo" panose="020B0604030504040204" pitchFamily="34" charset="-128"/>
                <a:ea typeface="Meiryo" panose="020B0604030504040204" pitchFamily="34" charset="-128"/>
              </a:rPr>
              <a:t>　八代市役所</a:t>
            </a:r>
            <a:r>
              <a:rPr lang="en-US" altLang="ja-JP" sz="1200" dirty="0">
                <a:latin typeface="Meiryo" panose="020B0604030504040204" pitchFamily="34" charset="-128"/>
                <a:ea typeface="Meiryo" panose="020B0604030504040204" pitchFamily="34" charset="-128"/>
              </a:rPr>
              <a:t>3</a:t>
            </a:r>
            <a:r>
              <a:rPr lang="ja-JP" altLang="en-US" sz="1200" dirty="0">
                <a:latin typeface="Meiryo" panose="020B0604030504040204" pitchFamily="34" charset="-128"/>
                <a:ea typeface="Meiryo" panose="020B0604030504040204" pitchFamily="34" charset="-128"/>
              </a:rPr>
              <a:t>階</a:t>
            </a:r>
            <a:r>
              <a:rPr lang="en-US" altLang="ja-JP" sz="1200" dirty="0">
                <a:latin typeface="Meiryo" panose="020B0604030504040204" pitchFamily="34" charset="-128"/>
                <a:ea typeface="Meiryo" panose="020B0604030504040204" pitchFamily="34" charset="-128"/>
              </a:rPr>
              <a:t>304</a:t>
            </a:r>
            <a:r>
              <a:rPr lang="ja-JP" altLang="en-US" sz="1200" dirty="0">
                <a:latin typeface="Meiryo" panose="020B0604030504040204" pitchFamily="34" charset="-128"/>
                <a:ea typeface="Meiryo" panose="020B0604030504040204" pitchFamily="34" charset="-128"/>
              </a:rPr>
              <a:t>会議室</a:t>
            </a:r>
            <a:endParaRPr lang="en-US" altLang="ja-JP" sz="1200" dirty="0">
              <a:latin typeface="Meiryo" panose="020B0604030504040204" pitchFamily="34" charset="-128"/>
              <a:ea typeface="Meiryo" panose="020B0604030504040204" pitchFamily="34" charset="-128"/>
            </a:endParaRPr>
          </a:p>
          <a:p>
            <a:pPr>
              <a:lnSpc>
                <a:spcPts val="1600"/>
              </a:lnSpc>
            </a:pPr>
            <a:r>
              <a:rPr lang="en-US" altLang="ja-JP" sz="1200">
                <a:latin typeface="Meiryo" panose="020B0604030504040204" pitchFamily="34" charset="-128"/>
                <a:ea typeface="Meiryo" panose="020B0604030504040204" pitchFamily="34" charset="-128"/>
              </a:rPr>
              <a:t>	</a:t>
            </a:r>
            <a:endParaRPr lang="ja-JP" altLang="en-US" sz="12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80604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2485" y="2513070"/>
            <a:ext cx="3528219" cy="307777"/>
          </a:xfrm>
          <a:prstGeom prst="rect">
            <a:avLst/>
          </a:prstGeom>
          <a:noFill/>
        </p:spPr>
        <p:txBody>
          <a:bodyPr wrap="square" rtlCol="0">
            <a:spAutoFit/>
          </a:bodyPr>
          <a:lstStyle/>
          <a:p>
            <a:r>
              <a:rPr lang="ja-JP" altLang="en-US" sz="1400" b="1">
                <a:latin typeface="Meiryo" panose="020B0604030504040204" pitchFamily="34" charset="-128"/>
                <a:ea typeface="Meiryo" panose="020B0604030504040204" pitchFamily="34" charset="-128"/>
              </a:rPr>
              <a:t>５．</a:t>
            </a:r>
            <a:r>
              <a:rPr lang="ja-JP" altLang="en-US" sz="1400" b="1" dirty="0">
                <a:latin typeface="Meiryo" panose="020B0604030504040204" pitchFamily="34" charset="-128"/>
                <a:ea typeface="Meiryo" panose="020B0604030504040204" pitchFamily="34" charset="-128"/>
              </a:rPr>
              <a:t>事業費の交付について</a:t>
            </a:r>
          </a:p>
        </p:txBody>
      </p:sp>
      <p:sp>
        <p:nvSpPr>
          <p:cNvPr id="24" name="テキスト ボックス 23"/>
          <p:cNvSpPr txBox="1"/>
          <p:nvPr/>
        </p:nvSpPr>
        <p:spPr>
          <a:xfrm>
            <a:off x="468313" y="2758195"/>
            <a:ext cx="6372225" cy="1610697"/>
          </a:xfrm>
          <a:prstGeom prst="rect">
            <a:avLst/>
          </a:prstGeom>
          <a:noFill/>
        </p:spPr>
        <p:txBody>
          <a:bodyPr wrap="square" rtlCol="0">
            <a:spAutoFit/>
          </a:bodyPr>
          <a:lstStyle/>
          <a:p>
            <a:pPr>
              <a:lnSpc>
                <a:spcPts val="1600"/>
              </a:lnSpc>
            </a:pPr>
            <a:r>
              <a:rPr lang="ja-JP" altLang="en-US" sz="1200" dirty="0">
                <a:latin typeface="Meiryo" panose="020B0604030504040204" pitchFamily="34" charset="-128"/>
                <a:ea typeface="Meiryo" panose="020B0604030504040204" pitchFamily="34" charset="-128"/>
              </a:rPr>
              <a:t>　石工の郷八代プロジェクトの審査を通過した提案者は、協議会より予算の範囲内において、事業費の一部または全部を交付いたします。</a:t>
            </a:r>
          </a:p>
          <a:p>
            <a:r>
              <a:rPr lang="ja-JP" altLang="en-US" sz="1200" dirty="0">
                <a:latin typeface="Meiryo" panose="020B0604030504040204" pitchFamily="34" charset="-128"/>
                <a:ea typeface="Meiryo" panose="020B0604030504040204" pitchFamily="34" charset="-128"/>
              </a:rPr>
              <a:t>　事業実施に必要な対象経費は、別紙１に定めるものとします。（</a:t>
            </a:r>
            <a:r>
              <a:rPr lang="en-US" altLang="ja-JP" sz="1200" dirty="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いずれの額も消費税額及び地方消費税額を含みます。）</a:t>
            </a:r>
            <a:endParaRPr lang="en-US" altLang="ja-JP" sz="1200" dirty="0">
              <a:latin typeface="Meiryo" panose="020B0604030504040204" pitchFamily="34" charset="-128"/>
              <a:ea typeface="Meiryo" panose="020B0604030504040204" pitchFamily="34" charset="-128"/>
            </a:endParaRPr>
          </a:p>
          <a:p>
            <a:endParaRPr lang="ja-JP" altLang="en-US"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　１件あたりの事業において協議会が交付する事業費の額は、</a:t>
            </a:r>
            <a:r>
              <a:rPr lang="en-US" altLang="ja-JP" sz="1200" u="sng" dirty="0">
                <a:latin typeface="Meiryo" panose="020B0604030504040204" pitchFamily="34" charset="-128"/>
                <a:ea typeface="Meiryo" panose="020B0604030504040204" pitchFamily="34" charset="-128"/>
              </a:rPr>
              <a:t>①</a:t>
            </a:r>
            <a:r>
              <a:rPr lang="ja-JP" altLang="en-US" sz="1200" u="sng" dirty="0">
                <a:latin typeface="Meiryo" panose="020B0604030504040204" pitchFamily="34" charset="-128"/>
                <a:ea typeface="Meiryo" panose="020B0604030504040204" pitchFamily="34" charset="-128"/>
              </a:rPr>
              <a:t>商品部門、②体験部門においては上限１０万円とします。③自由提案部門につきましては、上限５０万円</a:t>
            </a:r>
            <a:r>
              <a:rPr lang="ja-JP" altLang="en-US" sz="1200" dirty="0">
                <a:latin typeface="Meiryo" panose="020B0604030504040204" pitchFamily="34" charset="-128"/>
                <a:ea typeface="Meiryo" panose="020B0604030504040204" pitchFamily="34" charset="-128"/>
              </a:rPr>
              <a:t>とし、必要対象経費全額を交付いたします。</a:t>
            </a:r>
          </a:p>
        </p:txBody>
      </p:sp>
      <p:sp>
        <p:nvSpPr>
          <p:cNvPr id="25" name="テキスト ボックス 24"/>
          <p:cNvSpPr txBox="1"/>
          <p:nvPr/>
        </p:nvSpPr>
        <p:spPr>
          <a:xfrm>
            <a:off x="2484" y="4558410"/>
            <a:ext cx="3528219" cy="307777"/>
          </a:xfrm>
          <a:prstGeom prst="rect">
            <a:avLst/>
          </a:prstGeom>
          <a:noFill/>
        </p:spPr>
        <p:txBody>
          <a:bodyPr wrap="square" rtlCol="0">
            <a:spAutoFit/>
          </a:bodyPr>
          <a:lstStyle/>
          <a:p>
            <a:r>
              <a:rPr lang="ja-JP" altLang="en-US" sz="1400" b="1">
                <a:latin typeface="Meiryo" panose="020B0604030504040204" pitchFamily="34" charset="-128"/>
                <a:ea typeface="Meiryo" panose="020B0604030504040204" pitchFamily="34" charset="-128"/>
              </a:rPr>
              <a:t>６．</a:t>
            </a:r>
            <a:r>
              <a:rPr lang="ja-JP" altLang="en-US" sz="1400" b="1" dirty="0">
                <a:latin typeface="Meiryo" panose="020B0604030504040204" pitchFamily="34" charset="-128"/>
                <a:ea typeface="Meiryo" panose="020B0604030504040204" pitchFamily="34" charset="-128"/>
              </a:rPr>
              <a:t>応募条件について</a:t>
            </a:r>
          </a:p>
        </p:txBody>
      </p:sp>
      <p:sp>
        <p:nvSpPr>
          <p:cNvPr id="26" name="テキスト ボックス 25"/>
          <p:cNvSpPr txBox="1"/>
          <p:nvPr/>
        </p:nvSpPr>
        <p:spPr>
          <a:xfrm>
            <a:off x="508584" y="4807124"/>
            <a:ext cx="6331118" cy="542456"/>
          </a:xfrm>
          <a:prstGeom prst="rect">
            <a:avLst/>
          </a:prstGeom>
          <a:noFill/>
        </p:spPr>
        <p:txBody>
          <a:bodyPr wrap="square" rtlCol="0">
            <a:spAutoFit/>
          </a:bodyPr>
          <a:lstStyle/>
          <a:p>
            <a:pPr>
              <a:lnSpc>
                <a:spcPts val="1800"/>
              </a:lnSpc>
            </a:pPr>
            <a:r>
              <a:rPr lang="ja-JP" altLang="en-US" sz="1200">
                <a:latin typeface="Meiryo" panose="020B0604030504040204" pitchFamily="34" charset="-128"/>
                <a:ea typeface="Meiryo" panose="020B0604030504040204" pitchFamily="34" charset="-128"/>
              </a:rPr>
              <a:t>企業、団体、事業者、個人など組織の法的な形態は問わないものとするが、以下の条件を全て満たす方に限る。</a:t>
            </a:r>
            <a:endParaRPr lang="en-US" altLang="ja-JP" sz="1200" dirty="0">
              <a:latin typeface="Meiryo" panose="020B0604030504040204" pitchFamily="34" charset="-128"/>
              <a:ea typeface="Meiryo" panose="020B0604030504040204" pitchFamily="34" charset="-128"/>
            </a:endParaRPr>
          </a:p>
        </p:txBody>
      </p:sp>
      <p:sp>
        <p:nvSpPr>
          <p:cNvPr id="27" name="テキスト ボックス 26"/>
          <p:cNvSpPr txBox="1"/>
          <p:nvPr/>
        </p:nvSpPr>
        <p:spPr>
          <a:xfrm>
            <a:off x="489534" y="5309743"/>
            <a:ext cx="6350168" cy="4939814"/>
          </a:xfrm>
          <a:prstGeom prst="rect">
            <a:avLst/>
          </a:prstGeom>
          <a:noFill/>
        </p:spPr>
        <p:txBody>
          <a:bodyPr wrap="square" lIns="72000" rIns="72000" rtlCol="0">
            <a:spAutoFit/>
          </a:bodyPr>
          <a:lstStyle/>
          <a:p>
            <a:pPr>
              <a:lnSpc>
                <a:spcPts val="1400"/>
              </a:lnSpc>
            </a:pPr>
            <a:r>
              <a:rPr lang="ja-JP" altLang="en-US" sz="1100" dirty="0">
                <a:latin typeface="Meiryo" panose="020B0604030504040204" pitchFamily="34" charset="-128"/>
                <a:ea typeface="Meiryo" panose="020B0604030504040204" pitchFamily="34" charset="-128"/>
              </a:rPr>
              <a:t>（１）企業、事業者の場合は、主たる事業所または本店等が</a:t>
            </a:r>
            <a:r>
              <a:rPr lang="ja-JP" altLang="en-US" sz="1100" u="sng" dirty="0">
                <a:latin typeface="Meiryo" panose="020B0604030504040204" pitchFamily="34" charset="-128"/>
                <a:ea typeface="Meiryo" panose="020B0604030504040204" pitchFamily="34" charset="-128"/>
              </a:rPr>
              <a:t>熊本県内に実在</a:t>
            </a:r>
            <a:r>
              <a:rPr lang="ja-JP" altLang="en-US" sz="1100" dirty="0">
                <a:latin typeface="Meiryo" panose="020B0604030504040204" pitchFamily="34" charset="-128"/>
                <a:ea typeface="Meiryo" panose="020B0604030504040204" pitchFamily="34" charset="-128"/>
              </a:rPr>
              <a:t>すること。</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（２）個人の場合は</a:t>
            </a:r>
            <a:r>
              <a:rPr lang="ja-JP" altLang="en-US" sz="1100" u="sng" dirty="0">
                <a:latin typeface="Meiryo" panose="020B0604030504040204" pitchFamily="34" charset="-128"/>
                <a:ea typeface="Meiryo" panose="020B0604030504040204" pitchFamily="34" charset="-128"/>
              </a:rPr>
              <a:t>熊本県内在住</a:t>
            </a:r>
            <a:r>
              <a:rPr lang="ja-JP" altLang="en-US" sz="1100" dirty="0">
                <a:latin typeface="Meiryo" panose="020B0604030504040204" pitchFamily="34" charset="-128"/>
                <a:ea typeface="Meiryo" panose="020B0604030504040204" pitchFamily="34" charset="-128"/>
              </a:rPr>
              <a:t>であること。</a:t>
            </a:r>
          </a:p>
          <a:p>
            <a:pPr>
              <a:lnSpc>
                <a:spcPts val="1400"/>
              </a:lnSpc>
            </a:pPr>
            <a:r>
              <a:rPr lang="ja-JP" altLang="en-US" sz="1100" dirty="0">
                <a:latin typeface="Meiryo" panose="020B0604030504040204" pitchFamily="34" charset="-128"/>
                <a:ea typeface="Meiryo" panose="020B0604030504040204" pitchFamily="34" charset="-128"/>
              </a:rPr>
              <a:t>（３）協議会の事業目的に賛同する者であること。</a:t>
            </a:r>
          </a:p>
          <a:p>
            <a:pPr>
              <a:lnSpc>
                <a:spcPts val="1400"/>
              </a:lnSpc>
            </a:pPr>
            <a:r>
              <a:rPr lang="ja-JP" altLang="en-US" sz="1100" dirty="0">
                <a:latin typeface="Meiryo" panose="020B0604030504040204" pitchFamily="34" charset="-128"/>
                <a:ea typeface="Meiryo" panose="020B0604030504040204" pitchFamily="34" charset="-128"/>
              </a:rPr>
              <a:t>（４）事業の目的達成のために必要な企画立案・製作・事業実施・精算業務に関して、ノウハウや</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技術を有していること。</a:t>
            </a:r>
          </a:p>
          <a:p>
            <a:pPr>
              <a:lnSpc>
                <a:spcPts val="1400"/>
              </a:lnSpc>
            </a:pPr>
            <a:r>
              <a:rPr lang="ja-JP" altLang="en-US" sz="1100" dirty="0">
                <a:latin typeface="Meiryo" panose="020B0604030504040204" pitchFamily="34" charset="-128"/>
                <a:ea typeface="Meiryo" panose="020B0604030504040204" pitchFamily="34" charset="-128"/>
              </a:rPr>
              <a:t>（５）協議会側からの緊急の打ち合わせ等が必要な時に、迅速に対応できること。</a:t>
            </a:r>
          </a:p>
          <a:p>
            <a:pPr>
              <a:lnSpc>
                <a:spcPts val="1400"/>
              </a:lnSpc>
            </a:pPr>
            <a:r>
              <a:rPr lang="ja-JP" altLang="en-US" sz="1100" dirty="0">
                <a:latin typeface="Meiryo" panose="020B0604030504040204" pitchFamily="34" charset="-128"/>
                <a:ea typeface="Meiryo" panose="020B0604030504040204" pitchFamily="34" charset="-128"/>
              </a:rPr>
              <a:t>（６）会社更生法（平成</a:t>
            </a:r>
            <a:r>
              <a:rPr lang="en-US" altLang="ja-JP" sz="1100" dirty="0">
                <a:latin typeface="Meiryo" panose="020B0604030504040204" pitchFamily="34" charset="-128"/>
                <a:ea typeface="Meiryo" panose="020B0604030504040204" pitchFamily="34" charset="-128"/>
              </a:rPr>
              <a:t>14</a:t>
            </a:r>
            <a:r>
              <a:rPr lang="ja-JP" altLang="en-US" sz="1100" dirty="0">
                <a:latin typeface="Meiryo" panose="020B0604030504040204" pitchFamily="34" charset="-128"/>
                <a:ea typeface="Meiryo" panose="020B0604030504040204" pitchFamily="34" charset="-128"/>
              </a:rPr>
              <a:t>年法律第</a:t>
            </a:r>
            <a:r>
              <a:rPr lang="en-US" altLang="ja-JP" sz="1100" dirty="0">
                <a:latin typeface="Meiryo" panose="020B0604030504040204" pitchFamily="34" charset="-128"/>
                <a:ea typeface="Meiryo" panose="020B0604030504040204" pitchFamily="34" charset="-128"/>
              </a:rPr>
              <a:t>154</a:t>
            </a:r>
            <a:r>
              <a:rPr lang="ja-JP" altLang="en-US" sz="1100" dirty="0">
                <a:latin typeface="Meiryo" panose="020B0604030504040204" pitchFamily="34" charset="-128"/>
                <a:ea typeface="Meiryo" panose="020B0604030504040204" pitchFamily="34" charset="-128"/>
              </a:rPr>
              <a:t>号）又は民事再生法（平成</a:t>
            </a:r>
            <a:r>
              <a:rPr lang="en-US" altLang="ja-JP" sz="1100" dirty="0">
                <a:latin typeface="Meiryo" panose="020B0604030504040204" pitchFamily="34" charset="-128"/>
                <a:ea typeface="Meiryo" panose="020B0604030504040204" pitchFamily="34" charset="-128"/>
              </a:rPr>
              <a:t>11</a:t>
            </a:r>
            <a:r>
              <a:rPr lang="ja-JP" altLang="en-US" sz="1100" dirty="0">
                <a:latin typeface="Meiryo" panose="020B0604030504040204" pitchFamily="34" charset="-128"/>
                <a:ea typeface="Meiryo" panose="020B0604030504040204" pitchFamily="34" charset="-128"/>
              </a:rPr>
              <a:t>年法律第</a:t>
            </a:r>
            <a:r>
              <a:rPr lang="en-US" altLang="ja-JP" sz="1100" dirty="0">
                <a:latin typeface="Meiryo" panose="020B0604030504040204" pitchFamily="34" charset="-128"/>
                <a:ea typeface="Meiryo" panose="020B0604030504040204" pitchFamily="34" charset="-128"/>
              </a:rPr>
              <a:t>225</a:t>
            </a:r>
            <a:r>
              <a:rPr lang="ja-JP" altLang="en-US" sz="1100" dirty="0">
                <a:latin typeface="Meiryo" panose="020B0604030504040204" pitchFamily="34" charset="-128"/>
                <a:ea typeface="Meiryo" panose="020B0604030504040204" pitchFamily="34" charset="-128"/>
              </a:rPr>
              <a:t>号）に基づき</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再生手続開始または民事再生手続開始の申立てがなされている者でないこと。</a:t>
            </a:r>
          </a:p>
          <a:p>
            <a:pPr>
              <a:lnSpc>
                <a:spcPts val="1400"/>
              </a:lnSpc>
            </a:pPr>
            <a:r>
              <a:rPr lang="ja-JP" altLang="en-US" sz="1100" dirty="0">
                <a:latin typeface="Meiryo" panose="020B0604030504040204" pitchFamily="34" charset="-128"/>
                <a:ea typeface="Meiryo" panose="020B0604030504040204" pitchFamily="34" charset="-128"/>
              </a:rPr>
              <a:t>（７）地方自治法施行令（昭和</a:t>
            </a:r>
            <a:r>
              <a:rPr lang="en-US" altLang="ja-JP" sz="1100" dirty="0">
                <a:latin typeface="Meiryo" panose="020B0604030504040204" pitchFamily="34" charset="-128"/>
                <a:ea typeface="Meiryo" panose="020B0604030504040204" pitchFamily="34" charset="-128"/>
              </a:rPr>
              <a:t>22</a:t>
            </a:r>
            <a:r>
              <a:rPr lang="ja-JP" altLang="en-US" sz="1100" dirty="0">
                <a:latin typeface="Meiryo" panose="020B0604030504040204" pitchFamily="34" charset="-128"/>
                <a:ea typeface="Meiryo" panose="020B0604030504040204" pitchFamily="34" charset="-128"/>
              </a:rPr>
              <a:t>年政令第</a:t>
            </a:r>
            <a:r>
              <a:rPr lang="en-US" altLang="ja-JP" sz="1100" dirty="0">
                <a:latin typeface="Meiryo" panose="020B0604030504040204" pitchFamily="34" charset="-128"/>
                <a:ea typeface="Meiryo" panose="020B0604030504040204" pitchFamily="34" charset="-128"/>
              </a:rPr>
              <a:t>16</a:t>
            </a:r>
            <a:r>
              <a:rPr lang="ja-JP" altLang="en-US" sz="1100" dirty="0">
                <a:latin typeface="Meiryo" panose="020B0604030504040204" pitchFamily="34" charset="-128"/>
                <a:ea typeface="Meiryo" panose="020B0604030504040204" pitchFamily="34" charset="-128"/>
              </a:rPr>
              <a:t>号）第</a:t>
            </a:r>
            <a:r>
              <a:rPr lang="en-US" altLang="ja-JP" sz="1100" dirty="0">
                <a:latin typeface="Meiryo" panose="020B0604030504040204" pitchFamily="34" charset="-128"/>
                <a:ea typeface="Meiryo" panose="020B0604030504040204" pitchFamily="34" charset="-128"/>
              </a:rPr>
              <a:t>167</a:t>
            </a:r>
            <a:r>
              <a:rPr lang="ja-JP" altLang="en-US" sz="1100" dirty="0">
                <a:latin typeface="Meiryo" panose="020B0604030504040204" pitchFamily="34" charset="-128"/>
                <a:ea typeface="Meiryo" panose="020B0604030504040204" pitchFamily="34" charset="-128"/>
              </a:rPr>
              <a:t>条の４の規定に該当する者でないこと。</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（８）国及び地方自治体の契約に係る指名停止処分を受けていない者であること。</a:t>
            </a:r>
          </a:p>
          <a:p>
            <a:pPr>
              <a:lnSpc>
                <a:spcPts val="1400"/>
              </a:lnSpc>
            </a:pPr>
            <a:r>
              <a:rPr lang="ja-JP" altLang="en-US" sz="1100" dirty="0">
                <a:latin typeface="Meiryo" panose="020B0604030504040204" pitchFamily="34" charset="-128"/>
                <a:ea typeface="Meiryo" panose="020B0604030504040204" pitchFamily="34" charset="-128"/>
              </a:rPr>
              <a:t>（９）税の滞納がないこと。</a:t>
            </a:r>
          </a:p>
          <a:p>
            <a:pPr>
              <a:lnSpc>
                <a:spcPts val="1400"/>
              </a:lnSpc>
            </a:pPr>
            <a:r>
              <a:rPr lang="ja-JP" altLang="en-US" sz="1100" dirty="0">
                <a:latin typeface="Meiryo" panose="020B0604030504040204" pitchFamily="34" charset="-128"/>
                <a:ea typeface="Meiryo" panose="020B0604030504040204" pitchFamily="34" charset="-128"/>
              </a:rPr>
              <a:t>（</a:t>
            </a:r>
            <a:r>
              <a:rPr lang="en-US" altLang="ja-JP" sz="1100" dirty="0">
                <a:latin typeface="Meiryo" panose="020B0604030504040204" pitchFamily="34" charset="-128"/>
                <a:ea typeface="Meiryo" panose="020B0604030504040204" pitchFamily="34" charset="-128"/>
              </a:rPr>
              <a:t>10</a:t>
            </a:r>
            <a:r>
              <a:rPr lang="ja-JP" altLang="en-US" sz="1100" dirty="0">
                <a:latin typeface="Meiryo" panose="020B0604030504040204" pitchFamily="34" charset="-128"/>
                <a:ea typeface="Meiryo" panose="020B0604030504040204" pitchFamily="34" charset="-128"/>
              </a:rPr>
              <a:t>）応募日の６か月前から応募日までの間、金融機関において手形又は小切手を不渡りした者</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でないこと。</a:t>
            </a:r>
          </a:p>
          <a:p>
            <a:pPr>
              <a:lnSpc>
                <a:spcPts val="1400"/>
              </a:lnSpc>
            </a:pPr>
            <a:r>
              <a:rPr lang="ja-JP" altLang="en-US" sz="1100" dirty="0">
                <a:latin typeface="Meiryo" panose="020B0604030504040204" pitchFamily="34" charset="-128"/>
                <a:ea typeface="Meiryo" panose="020B0604030504040204" pitchFamily="34" charset="-128"/>
              </a:rPr>
              <a:t>（</a:t>
            </a:r>
            <a:r>
              <a:rPr lang="en-US" altLang="ja-JP" sz="1100" dirty="0">
                <a:latin typeface="Meiryo" panose="020B0604030504040204" pitchFamily="34" charset="-128"/>
                <a:ea typeface="Meiryo" panose="020B0604030504040204" pitchFamily="34" charset="-128"/>
              </a:rPr>
              <a:t>11</a:t>
            </a:r>
            <a:r>
              <a:rPr lang="ja-JP" altLang="en-US" sz="1100" dirty="0">
                <a:latin typeface="Meiryo" panose="020B0604030504040204" pitchFamily="34" charset="-128"/>
                <a:ea typeface="Meiryo" panose="020B0604030504040204" pitchFamily="34" charset="-128"/>
              </a:rPr>
              <a:t>）自己または自社の役員等が、次のいずれにも該当する者でないこと。及び次のイからキま</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でに掲げる者が、その経営に実質的に関与していないこと。</a:t>
            </a:r>
          </a:p>
          <a:p>
            <a:pPr>
              <a:lnSpc>
                <a:spcPts val="1400"/>
              </a:lnSpc>
            </a:pPr>
            <a:r>
              <a:rPr lang="ja-JP" altLang="en-US" sz="1100" dirty="0">
                <a:latin typeface="Meiryo" panose="020B0604030504040204" pitchFamily="34" charset="-128"/>
                <a:ea typeface="Meiryo" panose="020B0604030504040204" pitchFamily="34" charset="-128"/>
              </a:rPr>
              <a:t>　　　　ア．暴力団（暴力団員による不当な行為の防止等に関する法律（平成３年法律第</a:t>
            </a:r>
            <a:r>
              <a:rPr lang="en-US" altLang="ja-JP" sz="1100" dirty="0">
                <a:latin typeface="Meiryo" panose="020B0604030504040204" pitchFamily="34" charset="-128"/>
                <a:ea typeface="Meiryo" panose="020B0604030504040204" pitchFamily="34" charset="-128"/>
              </a:rPr>
              <a:t>77</a:t>
            </a:r>
            <a:r>
              <a:rPr lang="ja-JP" altLang="en-US" sz="1100" dirty="0">
                <a:latin typeface="Meiryo" panose="020B0604030504040204" pitchFamily="34" charset="-128"/>
                <a:ea typeface="Meiryo" panose="020B0604030504040204" pitchFamily="34" charset="-128"/>
              </a:rPr>
              <a:t>号）</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第２条第２号に規定する暴力団をいう。以下同じ。）</a:t>
            </a:r>
          </a:p>
          <a:p>
            <a:pPr>
              <a:lnSpc>
                <a:spcPts val="1400"/>
              </a:lnSpc>
            </a:pPr>
            <a:r>
              <a:rPr lang="ja-JP" altLang="en-US" sz="1100" dirty="0">
                <a:latin typeface="Meiryo" panose="020B0604030504040204" pitchFamily="34" charset="-128"/>
                <a:ea typeface="Meiryo" panose="020B0604030504040204" pitchFamily="34" charset="-128"/>
              </a:rPr>
              <a:t>　　　　イ．暴力団員（暴力団員による不当な行為の防止等に関する法律第２条第６号に規定する</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暴力団員をいう。以下同じ。）</a:t>
            </a:r>
          </a:p>
          <a:p>
            <a:pPr>
              <a:lnSpc>
                <a:spcPts val="1400"/>
              </a:lnSpc>
            </a:pPr>
            <a:r>
              <a:rPr lang="ja-JP" altLang="en-US" sz="1100" dirty="0">
                <a:latin typeface="Meiryo" panose="020B0604030504040204" pitchFamily="34" charset="-128"/>
                <a:ea typeface="Meiryo" panose="020B0604030504040204" pitchFamily="34" charset="-128"/>
              </a:rPr>
              <a:t>　　　　ウ．暴力団員でなくなった日から５年を経過しない者</a:t>
            </a:r>
          </a:p>
          <a:p>
            <a:pPr>
              <a:lnSpc>
                <a:spcPts val="1400"/>
              </a:lnSpc>
            </a:pPr>
            <a:r>
              <a:rPr lang="ja-JP" altLang="en-US" sz="1100" dirty="0">
                <a:latin typeface="Meiryo" panose="020B0604030504040204" pitchFamily="34" charset="-128"/>
                <a:ea typeface="Meiryo" panose="020B0604030504040204" pitchFamily="34" charset="-128"/>
              </a:rPr>
              <a:t>　　　　エ．自己、自社若しくは第三者の不正な利益を図る目的または第三者に損害を与える目的</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をもって暴力団又は暴力団員を利用している者</a:t>
            </a:r>
          </a:p>
          <a:p>
            <a:pPr>
              <a:lnSpc>
                <a:spcPts val="1400"/>
              </a:lnSpc>
            </a:pPr>
            <a:r>
              <a:rPr lang="ja-JP" altLang="en-US" sz="1100" dirty="0">
                <a:latin typeface="Meiryo" panose="020B0604030504040204" pitchFamily="34" charset="-128"/>
                <a:ea typeface="Meiryo" panose="020B0604030504040204" pitchFamily="34" charset="-128"/>
              </a:rPr>
              <a:t>　　　　オ．暴力団または暴力団員に対して資金等を提供したり、便宜を供与する等直接的に、あ</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るいは積極的に暴力団の維持運営に協力したり、関与している者</a:t>
            </a:r>
          </a:p>
          <a:p>
            <a:pPr>
              <a:lnSpc>
                <a:spcPts val="1400"/>
              </a:lnSpc>
            </a:pPr>
            <a:r>
              <a:rPr lang="ja-JP" altLang="en-US" sz="1100" dirty="0">
                <a:latin typeface="Meiryo" panose="020B0604030504040204" pitchFamily="34" charset="-128"/>
                <a:ea typeface="Meiryo" panose="020B0604030504040204" pitchFamily="34" charset="-128"/>
              </a:rPr>
              <a:t>　　　　カ．暴力団または暴力団員と社会的に非難されるべき関係を有している者</a:t>
            </a:r>
          </a:p>
          <a:p>
            <a:pPr>
              <a:lnSpc>
                <a:spcPts val="1400"/>
              </a:lnSpc>
            </a:pPr>
            <a:r>
              <a:rPr lang="ja-JP" altLang="en-US" sz="1100" dirty="0">
                <a:latin typeface="Meiryo" panose="020B0604030504040204" pitchFamily="34" charset="-128"/>
                <a:ea typeface="Meiryo" panose="020B0604030504040204" pitchFamily="34" charset="-128"/>
              </a:rPr>
              <a:t>　　　　キ．暴力団または暴力団員であることを知りながらこれらを利用している者</a:t>
            </a:r>
            <a:endParaRPr lang="en-US" altLang="ja-JP" sz="1100" dirty="0">
              <a:latin typeface="Meiryo" panose="020B0604030504040204" pitchFamily="34" charset="-128"/>
              <a:ea typeface="Meiryo" panose="020B0604030504040204" pitchFamily="34" charset="-128"/>
            </a:endParaRPr>
          </a:p>
        </p:txBody>
      </p:sp>
      <p:pic>
        <p:nvPicPr>
          <p:cNvPr id="20" name="図 19">
            <a:extLst>
              <a:ext uri="{FF2B5EF4-FFF2-40B4-BE49-F238E27FC236}">
                <a16:creationId xmlns:a16="http://schemas.microsoft.com/office/drawing/2014/main" id="{40C1AFBF-EA9A-0241-9149-C923DAC72A6D}"/>
              </a:ext>
            </a:extLst>
          </p:cNvPr>
          <p:cNvPicPr>
            <a:picLocks noChangeAspect="1"/>
          </p:cNvPicPr>
          <p:nvPr/>
        </p:nvPicPr>
        <p:blipFill>
          <a:blip r:embed="rId3"/>
          <a:stretch>
            <a:fillRect/>
          </a:stretch>
        </p:blipFill>
        <p:spPr>
          <a:xfrm>
            <a:off x="59634" y="10456"/>
            <a:ext cx="1893262" cy="294989"/>
          </a:xfrm>
          <a:prstGeom prst="rect">
            <a:avLst/>
          </a:prstGeom>
        </p:spPr>
      </p:pic>
      <p:sp>
        <p:nvSpPr>
          <p:cNvPr id="2" name="正方形/長方形 1">
            <a:extLst>
              <a:ext uri="{FF2B5EF4-FFF2-40B4-BE49-F238E27FC236}">
                <a16:creationId xmlns:a16="http://schemas.microsoft.com/office/drawing/2014/main" id="{6AA7283B-4F07-FC46-A225-19F094E810F0}"/>
              </a:ext>
            </a:extLst>
          </p:cNvPr>
          <p:cNvSpPr>
            <a:spLocks/>
          </p:cNvSpPr>
          <p:nvPr/>
        </p:nvSpPr>
        <p:spPr>
          <a:xfrm>
            <a:off x="681654" y="1835757"/>
            <a:ext cx="5929980" cy="349953"/>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a:solidFill>
                  <a:schemeClr val="tx1"/>
                </a:solidFill>
                <a:latin typeface="Meiryo" panose="020B0604030504040204" pitchFamily="34" charset="-128"/>
                <a:ea typeface="Meiryo" panose="020B0604030504040204" pitchFamily="34" charset="-128"/>
              </a:rPr>
              <a:t>③自由提案部門</a:t>
            </a:r>
            <a:r>
              <a:rPr lang="ja-JP" altLang="en-US" sz="1200">
                <a:solidFill>
                  <a:schemeClr val="tx1"/>
                </a:solidFill>
                <a:latin typeface="Meiryo" panose="020B0604030504040204" pitchFamily="34" charset="-128"/>
                <a:ea typeface="Meiryo" panose="020B0604030504040204" pitchFamily="34" charset="-128"/>
              </a:rPr>
              <a:t>（上記に該当しない取組）</a:t>
            </a:r>
            <a:endParaRPr lang="en-US" altLang="ja-JP" sz="1200" dirty="0">
              <a:solidFill>
                <a:schemeClr val="tx1"/>
              </a:solidFill>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5EEDE9F5-42BE-0943-973D-C0F644ADF136}"/>
              </a:ext>
            </a:extLst>
          </p:cNvPr>
          <p:cNvSpPr txBox="1"/>
          <p:nvPr/>
        </p:nvSpPr>
        <p:spPr>
          <a:xfrm>
            <a:off x="59634" y="550570"/>
            <a:ext cx="3528219" cy="307777"/>
          </a:xfrm>
          <a:prstGeom prst="rect">
            <a:avLst/>
          </a:prstGeom>
          <a:noFill/>
        </p:spPr>
        <p:txBody>
          <a:bodyPr wrap="square" rtlCol="0">
            <a:spAutoFit/>
          </a:bodyPr>
          <a:lstStyle/>
          <a:p>
            <a:r>
              <a:rPr lang="ja-JP" altLang="en-US" sz="1400" b="1">
                <a:latin typeface="Meiryo" panose="020B0604030504040204" pitchFamily="34" charset="-128"/>
                <a:ea typeface="Meiryo" panose="020B0604030504040204" pitchFamily="34" charset="-128"/>
              </a:rPr>
              <a:t>４．</a:t>
            </a:r>
            <a:r>
              <a:rPr lang="ja-JP" altLang="en-US" sz="1400" b="1" dirty="0">
                <a:latin typeface="Meiryo" panose="020B0604030504040204" pitchFamily="34" charset="-128"/>
                <a:ea typeface="Meiryo" panose="020B0604030504040204" pitchFamily="34" charset="-128"/>
              </a:rPr>
              <a:t>募集する事業プランのテーマ</a:t>
            </a:r>
          </a:p>
        </p:txBody>
      </p:sp>
      <p:sp>
        <p:nvSpPr>
          <p:cNvPr id="22" name="テキスト ボックス 21">
            <a:extLst>
              <a:ext uri="{FF2B5EF4-FFF2-40B4-BE49-F238E27FC236}">
                <a16:creationId xmlns:a16="http://schemas.microsoft.com/office/drawing/2014/main" id="{019F4D6C-A610-2D4A-A433-14B9E028EE76}"/>
              </a:ext>
            </a:extLst>
          </p:cNvPr>
          <p:cNvSpPr txBox="1"/>
          <p:nvPr/>
        </p:nvSpPr>
        <p:spPr>
          <a:xfrm>
            <a:off x="527634" y="865673"/>
            <a:ext cx="6084000" cy="276999"/>
          </a:xfrm>
          <a:prstGeom prst="rect">
            <a:avLst/>
          </a:prstGeom>
          <a:noFill/>
        </p:spPr>
        <p:txBody>
          <a:bodyPr wrap="square" rtlCol="0">
            <a:spAutoFit/>
          </a:bodyPr>
          <a:lstStyle/>
          <a:p>
            <a:r>
              <a:rPr lang="ja-JP" altLang="en-US" sz="1200" dirty="0">
                <a:latin typeface="Meiryo" panose="020B0604030504040204" pitchFamily="34" charset="-128"/>
                <a:ea typeface="Meiryo" panose="020B0604030504040204" pitchFamily="34" charset="-128"/>
              </a:rPr>
              <a:t>事業プランは</a:t>
            </a:r>
            <a:r>
              <a:rPr lang="ja-JP" altLang="en-US" sz="1200">
                <a:latin typeface="Meiryo" panose="020B0604030504040204" pitchFamily="34" charset="-128"/>
                <a:ea typeface="Meiryo" panose="020B0604030504040204" pitchFamily="34" charset="-128"/>
              </a:rPr>
              <a:t>、以下の</a:t>
            </a:r>
            <a:r>
              <a:rPr lang="ja-JP" altLang="en-US" sz="1200" dirty="0">
                <a:latin typeface="Meiryo" panose="020B0604030504040204" pitchFamily="34" charset="-128"/>
                <a:ea typeface="Meiryo" panose="020B0604030504040204" pitchFamily="34" charset="-128"/>
              </a:rPr>
              <a:t>テーマについて募集いたします。</a:t>
            </a:r>
          </a:p>
        </p:txBody>
      </p:sp>
      <p:sp>
        <p:nvSpPr>
          <p:cNvPr id="3" name="正方形/長方形 2">
            <a:extLst>
              <a:ext uri="{FF2B5EF4-FFF2-40B4-BE49-F238E27FC236}">
                <a16:creationId xmlns:a16="http://schemas.microsoft.com/office/drawing/2014/main" id="{575986D7-A0F3-DB4E-B683-1AAEB902C2C7}"/>
              </a:ext>
            </a:extLst>
          </p:cNvPr>
          <p:cNvSpPr>
            <a:spLocks/>
          </p:cNvSpPr>
          <p:nvPr/>
        </p:nvSpPr>
        <p:spPr>
          <a:xfrm>
            <a:off x="681654" y="1111190"/>
            <a:ext cx="5929980" cy="349953"/>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en-US" altLang="ja-JP" sz="1200" b="1" dirty="0">
                <a:solidFill>
                  <a:schemeClr val="tx1"/>
                </a:solidFill>
                <a:latin typeface="Meiryo" panose="020B0604030504040204" pitchFamily="34" charset="-128"/>
                <a:ea typeface="Meiryo" panose="020B0604030504040204" pitchFamily="34" charset="-128"/>
              </a:rPr>
              <a:t>①</a:t>
            </a:r>
            <a:r>
              <a:rPr lang="ja-JP" altLang="en-US" sz="1200" b="1">
                <a:solidFill>
                  <a:schemeClr val="tx1"/>
                </a:solidFill>
                <a:latin typeface="Meiryo" panose="020B0604030504040204" pitchFamily="34" charset="-128"/>
                <a:ea typeface="Meiryo" panose="020B0604030504040204" pitchFamily="34" charset="-128"/>
              </a:rPr>
              <a:t>商品部門</a:t>
            </a:r>
            <a:r>
              <a:rPr lang="ja-JP" altLang="en-US" sz="1200">
                <a:solidFill>
                  <a:schemeClr val="tx1"/>
                </a:solidFill>
                <a:latin typeface="Meiryo" panose="020B0604030504040204" pitchFamily="34" charset="-128"/>
                <a:ea typeface="Meiryo" panose="020B0604030504040204" pitchFamily="34" charset="-128"/>
              </a:rPr>
              <a:t>（スイーツ・ご当地グルメ・お土産品・グッズなどの商品化・販売）</a:t>
            </a:r>
            <a:endParaRPr lang="en-US" altLang="ja-JP" sz="1200" dirty="0">
              <a:solidFill>
                <a:schemeClr val="tx1"/>
              </a:solidFill>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3A718B0D-D9B6-1841-A686-BA1F3660215C}"/>
              </a:ext>
            </a:extLst>
          </p:cNvPr>
          <p:cNvSpPr>
            <a:spLocks/>
          </p:cNvSpPr>
          <p:nvPr/>
        </p:nvSpPr>
        <p:spPr>
          <a:xfrm>
            <a:off x="681654" y="1473474"/>
            <a:ext cx="5929980" cy="349953"/>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a:solidFill>
                  <a:schemeClr val="tx1"/>
                </a:solidFill>
                <a:latin typeface="Meiryo" panose="020B0604030504040204" pitchFamily="34" charset="-128"/>
                <a:ea typeface="Meiryo" panose="020B0604030504040204" pitchFamily="34" charset="-128"/>
              </a:rPr>
              <a:t>②体験部門</a:t>
            </a:r>
            <a:r>
              <a:rPr lang="ja-JP" altLang="en-US" sz="1200">
                <a:solidFill>
                  <a:schemeClr val="tx1"/>
                </a:solidFill>
                <a:latin typeface="Meiryo" panose="020B0604030504040204" pitchFamily="34" charset="-128"/>
                <a:ea typeface="Meiryo" panose="020B0604030504040204" pitchFamily="34" charset="-128"/>
              </a:rPr>
              <a:t>（イベント・体験コンテンツ・ツアー・セミナーなどの企画・開催）</a:t>
            </a:r>
            <a:endParaRPr lang="en-US" altLang="ja-JP" sz="1200" dirty="0">
              <a:solidFill>
                <a:schemeClr val="tx1"/>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8811C82E-0EE8-794C-A961-823FA6EA2F0F}"/>
              </a:ext>
            </a:extLst>
          </p:cNvPr>
          <p:cNvSpPr txBox="1"/>
          <p:nvPr/>
        </p:nvSpPr>
        <p:spPr>
          <a:xfrm>
            <a:off x="681654" y="2198040"/>
            <a:ext cx="2621230" cy="246221"/>
          </a:xfrm>
          <a:prstGeom prst="rect">
            <a:avLst/>
          </a:prstGeom>
          <a:noFill/>
        </p:spPr>
        <p:txBody>
          <a:bodyPr wrap="none" rtlCol="0">
            <a:spAutoFit/>
          </a:bodyPr>
          <a:lstStyle/>
          <a:p>
            <a:r>
              <a:rPr kumimoji="1" lang="en-US" altLang="ja-JP" sz="1000" dirty="0">
                <a:latin typeface="Meiryo" panose="020B0604030504040204" pitchFamily="34" charset="-128"/>
                <a:ea typeface="Meiryo" panose="020B0604030504040204" pitchFamily="34" charset="-128"/>
              </a:rPr>
              <a:t>※</a:t>
            </a:r>
            <a:r>
              <a:rPr kumimoji="1" lang="ja-JP" altLang="en-US" sz="1000">
                <a:latin typeface="Meiryo" panose="020B0604030504040204" pitchFamily="34" charset="-128"/>
                <a:ea typeface="Meiryo" panose="020B0604030504040204" pitchFamily="34" charset="-128"/>
              </a:rPr>
              <a:t>既存の商品等のブラッシュアップも対象</a:t>
            </a:r>
          </a:p>
        </p:txBody>
      </p:sp>
    </p:spTree>
    <p:extLst>
      <p:ext uri="{BB962C8B-B14F-4D97-AF65-F5344CB8AC3E}">
        <p14:creationId xmlns:p14="http://schemas.microsoft.com/office/powerpoint/2010/main" val="71239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503238" y="3617557"/>
            <a:ext cx="6241465" cy="502702"/>
          </a:xfrm>
          <a:prstGeom prst="rect">
            <a:avLst/>
          </a:prstGeom>
          <a:noFill/>
        </p:spPr>
        <p:txBody>
          <a:bodyPr wrap="square" rtlCol="0">
            <a:spAutoFit/>
          </a:bodyPr>
          <a:lstStyle/>
          <a:p>
            <a:pPr>
              <a:lnSpc>
                <a:spcPts val="1600"/>
              </a:lnSpc>
            </a:pPr>
            <a:r>
              <a:rPr lang="ja-JP" altLang="en-US" sz="1200" b="1" dirty="0">
                <a:latin typeface="Meiryo" panose="020B0604030504040204" pitchFamily="34" charset="-128"/>
                <a:ea typeface="Meiryo" panose="020B0604030504040204" pitchFamily="34" charset="-128"/>
              </a:rPr>
              <a:t>◆評価項目</a:t>
            </a:r>
            <a:endParaRPr lang="en-US" altLang="ja-JP" sz="1200" b="1" dirty="0">
              <a:latin typeface="Meiryo" panose="020B0604030504040204" pitchFamily="34" charset="-128"/>
              <a:ea typeface="Meiryo" panose="020B0604030504040204" pitchFamily="34" charset="-128"/>
            </a:endParaRPr>
          </a:p>
          <a:p>
            <a:pPr>
              <a:lnSpc>
                <a:spcPts val="1600"/>
              </a:lnSpc>
            </a:pPr>
            <a:r>
              <a:rPr lang="ja-JP" altLang="en-US" sz="1200" dirty="0">
                <a:latin typeface="Meiryo" panose="020B0604030504040204" pitchFamily="34" charset="-128"/>
                <a:ea typeface="Meiryo" panose="020B0604030504040204" pitchFamily="34" charset="-128"/>
              </a:rPr>
              <a:t>　応募用紙を元に下記の評価項目を軸に審査を行います。</a:t>
            </a:r>
          </a:p>
        </p:txBody>
      </p:sp>
      <p:pic>
        <p:nvPicPr>
          <p:cNvPr id="7" name="図 6">
            <a:extLst>
              <a:ext uri="{FF2B5EF4-FFF2-40B4-BE49-F238E27FC236}">
                <a16:creationId xmlns:a16="http://schemas.microsoft.com/office/drawing/2014/main" id="{9FC66EDD-FB59-6D45-A559-9BF6F40BE1FD}"/>
              </a:ext>
            </a:extLst>
          </p:cNvPr>
          <p:cNvPicPr>
            <a:picLocks noChangeAspect="1"/>
          </p:cNvPicPr>
          <p:nvPr/>
        </p:nvPicPr>
        <p:blipFill>
          <a:blip r:embed="rId3"/>
          <a:stretch>
            <a:fillRect/>
          </a:stretch>
        </p:blipFill>
        <p:spPr>
          <a:xfrm>
            <a:off x="59634" y="10456"/>
            <a:ext cx="1893262" cy="294989"/>
          </a:xfrm>
          <a:prstGeom prst="rect">
            <a:avLst/>
          </a:prstGeom>
        </p:spPr>
      </p:pic>
      <p:sp>
        <p:nvSpPr>
          <p:cNvPr id="10" name="テキスト ボックス 9">
            <a:extLst>
              <a:ext uri="{FF2B5EF4-FFF2-40B4-BE49-F238E27FC236}">
                <a16:creationId xmlns:a16="http://schemas.microsoft.com/office/drawing/2014/main" id="{2DE7B5F1-C6CB-E048-B370-E8308CAC7008}"/>
              </a:ext>
            </a:extLst>
          </p:cNvPr>
          <p:cNvSpPr txBox="1"/>
          <p:nvPr/>
        </p:nvSpPr>
        <p:spPr>
          <a:xfrm>
            <a:off x="29445" y="6085288"/>
            <a:ext cx="3528219" cy="307777"/>
          </a:xfrm>
          <a:prstGeom prst="rect">
            <a:avLst/>
          </a:prstGeom>
          <a:noFill/>
        </p:spPr>
        <p:txBody>
          <a:bodyPr wrap="square" rtlCol="0">
            <a:spAutoFit/>
          </a:bodyPr>
          <a:lstStyle/>
          <a:p>
            <a:r>
              <a:rPr lang="ja-JP" altLang="en-US" sz="1400" b="1" dirty="0">
                <a:latin typeface="Meiryo" panose="020B0604030504040204" pitchFamily="34" charset="-128"/>
                <a:ea typeface="Meiryo" panose="020B0604030504040204" pitchFamily="34" charset="-128"/>
              </a:rPr>
              <a:t>９．事業プラン実施条件について</a:t>
            </a:r>
          </a:p>
        </p:txBody>
      </p:sp>
      <p:sp>
        <p:nvSpPr>
          <p:cNvPr id="15" name="テキスト ボックス 14">
            <a:extLst>
              <a:ext uri="{FF2B5EF4-FFF2-40B4-BE49-F238E27FC236}">
                <a16:creationId xmlns:a16="http://schemas.microsoft.com/office/drawing/2014/main" id="{AB9D5872-95FC-CE42-8EB2-CA8068271901}"/>
              </a:ext>
            </a:extLst>
          </p:cNvPr>
          <p:cNvSpPr txBox="1"/>
          <p:nvPr/>
        </p:nvSpPr>
        <p:spPr>
          <a:xfrm>
            <a:off x="468312" y="6302244"/>
            <a:ext cx="6372225" cy="502702"/>
          </a:xfrm>
          <a:prstGeom prst="rect">
            <a:avLst/>
          </a:prstGeom>
          <a:noFill/>
        </p:spPr>
        <p:txBody>
          <a:bodyPr wrap="square" rtlCol="0">
            <a:spAutoFit/>
          </a:bodyPr>
          <a:lstStyle/>
          <a:p>
            <a:pPr>
              <a:lnSpc>
                <a:spcPts val="1600"/>
              </a:lnSpc>
            </a:pPr>
            <a:r>
              <a:rPr lang="ja-JP" altLang="en-US" sz="1200" dirty="0">
                <a:latin typeface="Meiryo" panose="020B0604030504040204" pitchFamily="34" charset="-128"/>
                <a:ea typeface="Meiryo" panose="020B0604030504040204" pitchFamily="34" charset="-128"/>
              </a:rPr>
              <a:t>採択された提案者については以下の条件により、ご提案の事業プランに基づき取り組みを実施いただきます。</a:t>
            </a:r>
          </a:p>
        </p:txBody>
      </p:sp>
      <p:sp>
        <p:nvSpPr>
          <p:cNvPr id="16" name="テキスト ボックス 15">
            <a:extLst>
              <a:ext uri="{FF2B5EF4-FFF2-40B4-BE49-F238E27FC236}">
                <a16:creationId xmlns:a16="http://schemas.microsoft.com/office/drawing/2014/main" id="{089D655C-3D82-A045-A1AE-560CEDE90401}"/>
              </a:ext>
            </a:extLst>
          </p:cNvPr>
          <p:cNvSpPr txBox="1"/>
          <p:nvPr/>
        </p:nvSpPr>
        <p:spPr>
          <a:xfrm>
            <a:off x="503238" y="6750993"/>
            <a:ext cx="6337299" cy="3323987"/>
          </a:xfrm>
          <a:prstGeom prst="rect">
            <a:avLst/>
          </a:prstGeom>
          <a:noFill/>
        </p:spPr>
        <p:txBody>
          <a:bodyPr wrap="square" lIns="72000" rIns="72000" rtlCol="0">
            <a:spAutoFit/>
          </a:bodyPr>
          <a:lstStyle/>
          <a:p>
            <a:pPr>
              <a:lnSpc>
                <a:spcPts val="1400"/>
              </a:lnSpc>
            </a:pPr>
            <a:r>
              <a:rPr lang="ja-JP" altLang="en-US" sz="1100" dirty="0">
                <a:latin typeface="Meiryo" panose="020B0604030504040204" pitchFamily="34" charset="-128"/>
                <a:ea typeface="Meiryo" panose="020B0604030504040204" pitchFamily="34" charset="-128"/>
              </a:rPr>
              <a:t>（１）事業の</a:t>
            </a:r>
            <a:r>
              <a:rPr lang="ja-JP" altLang="en-US" sz="1100" u="sng" dirty="0">
                <a:latin typeface="Meiryo" panose="020B0604030504040204" pitchFamily="34" charset="-128"/>
                <a:ea typeface="Meiryo" panose="020B0604030504040204" pitchFamily="34" charset="-128"/>
              </a:rPr>
              <a:t>広報物には「石工の郷八代プロジェクト</a:t>
            </a:r>
            <a:r>
              <a:rPr lang="en-US" altLang="ja-JP" sz="1100" u="sng" dirty="0">
                <a:latin typeface="Meiryo" panose="020B0604030504040204" pitchFamily="34" charset="-128"/>
                <a:ea typeface="Meiryo" panose="020B0604030504040204" pitchFamily="34" charset="-128"/>
              </a:rPr>
              <a:t>〈</a:t>
            </a:r>
            <a:r>
              <a:rPr lang="ja-JP" altLang="en-US" sz="1100" u="sng" dirty="0">
                <a:latin typeface="Meiryo" panose="020B0604030504040204" pitchFamily="34" charset="-128"/>
                <a:ea typeface="Meiryo" panose="020B0604030504040204" pitchFamily="34" charset="-128"/>
              </a:rPr>
              <a:t>＃石プロ</a:t>
            </a:r>
            <a:r>
              <a:rPr lang="en-US" altLang="ja-JP" sz="1100" u="sng" dirty="0">
                <a:latin typeface="Meiryo" panose="020B0604030504040204" pitchFamily="34" charset="-128"/>
                <a:ea typeface="Meiryo" panose="020B0604030504040204" pitchFamily="34" charset="-128"/>
              </a:rPr>
              <a:t>〉</a:t>
            </a:r>
            <a:r>
              <a:rPr lang="ja-JP" altLang="en-US" sz="1100" u="sng" dirty="0">
                <a:latin typeface="Meiryo" panose="020B0604030504040204" pitchFamily="34" charset="-128"/>
                <a:ea typeface="Meiryo" panose="020B0604030504040204" pitchFamily="34" charset="-128"/>
              </a:rPr>
              <a:t>」、協議会が提供するロゴ・文</a:t>
            </a:r>
            <a:endParaRPr lang="en-US" altLang="ja-JP" sz="1100" u="sng"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a:t>
            </a:r>
            <a:r>
              <a:rPr lang="ja-JP" altLang="en-US" sz="1100" u="sng" dirty="0">
                <a:latin typeface="Meiryo" panose="020B0604030504040204" pitchFamily="34" charset="-128"/>
                <a:ea typeface="Meiryo" panose="020B0604030504040204" pitchFamily="34" charset="-128"/>
              </a:rPr>
              <a:t>言を記載する</a:t>
            </a:r>
            <a:r>
              <a:rPr lang="ja-JP" altLang="en-US" sz="1100" dirty="0">
                <a:latin typeface="Meiryo" panose="020B0604030504040204" pitchFamily="34" charset="-128"/>
                <a:ea typeface="Meiryo" panose="020B0604030504040204" pitchFamily="34" charset="-128"/>
              </a:rPr>
              <a:t>こととします。</a:t>
            </a:r>
          </a:p>
          <a:p>
            <a:pPr>
              <a:lnSpc>
                <a:spcPts val="1400"/>
              </a:lnSpc>
            </a:pPr>
            <a:r>
              <a:rPr lang="ja-JP" altLang="en-US" sz="1100" dirty="0">
                <a:latin typeface="Meiryo" panose="020B0604030504040204" pitchFamily="34" charset="-128"/>
                <a:ea typeface="Meiryo" panose="020B0604030504040204" pitchFamily="34" charset="-128"/>
              </a:rPr>
              <a:t>（２）事業完了の基準は、サービス等の提供、商品等の販売またはイベント等を実施し、対象経費</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の支払いが完了していることとします。</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（３）実施の際は、法令等その他を遵守し、安全等に配慮し実施します。 </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（４）事前に取り決めのない事項については、協議会との協議により決定し、実施します。</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（５）実施の際は、協議会と事前調整を行い、</a:t>
            </a:r>
            <a:r>
              <a:rPr lang="ja-JP" altLang="en-US" sz="1100" u="sng" dirty="0">
                <a:latin typeface="Meiryo" panose="020B0604030504040204" pitchFamily="34" charset="-128"/>
                <a:ea typeface="Meiryo" panose="020B0604030504040204" pitchFamily="34" charset="-128"/>
              </a:rPr>
              <a:t>アンケート調査等にて効果検証を行う</a:t>
            </a:r>
            <a:r>
              <a:rPr lang="ja-JP" altLang="en-US" sz="1100" dirty="0">
                <a:latin typeface="Meiryo" panose="020B0604030504040204" pitchFamily="34" charset="-128"/>
                <a:ea typeface="Meiryo" panose="020B0604030504040204" pitchFamily="34" charset="-128"/>
              </a:rPr>
              <a:t>こととします。 </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（６）実施に必要な各機関、団体、個人との調整、届け出、各種保険への加入等については、事業</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実施者が行うこととします。</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（７）実施にあたって発生した</a:t>
            </a:r>
            <a:r>
              <a:rPr lang="ja-JP" altLang="en-US" sz="1100" u="sng" dirty="0">
                <a:latin typeface="Meiryo" panose="020B0604030504040204" pitchFamily="34" charset="-128"/>
                <a:ea typeface="Meiryo" panose="020B0604030504040204" pitchFamily="34" charset="-128"/>
              </a:rPr>
              <a:t>著作権</a:t>
            </a:r>
            <a:r>
              <a:rPr lang="ja-JP" altLang="en-US" sz="1100" dirty="0">
                <a:latin typeface="Meiryo" panose="020B0604030504040204" pitchFamily="34" charset="-128"/>
                <a:ea typeface="Meiryo" panose="020B0604030504040204" pitchFamily="34" charset="-128"/>
              </a:rPr>
              <a:t>（著作権法第</a:t>
            </a:r>
            <a:r>
              <a:rPr lang="en-US" altLang="ja-JP" sz="1100" dirty="0">
                <a:latin typeface="Meiryo" panose="020B0604030504040204" pitchFamily="34" charset="-128"/>
                <a:ea typeface="Meiryo" panose="020B0604030504040204" pitchFamily="34" charset="-128"/>
              </a:rPr>
              <a:t>21</a:t>
            </a:r>
            <a:r>
              <a:rPr lang="ja-JP" altLang="en-US" sz="1100" dirty="0">
                <a:latin typeface="Meiryo" panose="020B0604030504040204" pitchFamily="34" charset="-128"/>
                <a:ea typeface="Meiryo" panose="020B0604030504040204" pitchFamily="34" charset="-128"/>
              </a:rPr>
              <a:t>条から第</a:t>
            </a:r>
            <a:r>
              <a:rPr lang="en-US" altLang="ja-JP" sz="1100" dirty="0">
                <a:latin typeface="Meiryo" panose="020B0604030504040204" pitchFamily="34" charset="-128"/>
                <a:ea typeface="Meiryo" panose="020B0604030504040204" pitchFamily="34" charset="-128"/>
              </a:rPr>
              <a:t>28</a:t>
            </a:r>
            <a:r>
              <a:rPr lang="ja-JP" altLang="en-US" sz="1100" dirty="0">
                <a:latin typeface="Meiryo" panose="020B0604030504040204" pitchFamily="34" charset="-128"/>
                <a:ea typeface="Meiryo" panose="020B0604030504040204" pitchFamily="34" charset="-128"/>
              </a:rPr>
              <a:t>条に定める全ての権利を含みま</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す。）</a:t>
            </a:r>
            <a:r>
              <a:rPr lang="ja-JP" altLang="en-US" sz="1100" u="sng" dirty="0">
                <a:latin typeface="Meiryo" panose="020B0604030504040204" pitchFamily="34" charset="-128"/>
                <a:ea typeface="Meiryo" panose="020B0604030504040204" pitchFamily="34" charset="-128"/>
              </a:rPr>
              <a:t>は、事業実施者に帰属</a:t>
            </a:r>
            <a:r>
              <a:rPr lang="ja-JP" altLang="en-US" sz="1100" dirty="0">
                <a:latin typeface="Meiryo" panose="020B0604030504040204" pitchFamily="34" charset="-128"/>
                <a:ea typeface="Meiryo" panose="020B0604030504040204" pitchFamily="34" charset="-128"/>
              </a:rPr>
              <a:t>します。</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（８）採択された事業プランを中止し、又は廃止しようとするときは、あらかじめ協議会に</a:t>
            </a:r>
            <a:r>
              <a:rPr lang="en-US" altLang="ja-JP" sz="1100" dirty="0">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中止</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（廃止）承認申請書</a:t>
            </a:r>
            <a:r>
              <a:rPr lang="en-US" altLang="ja-JP" sz="1100" dirty="0">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を提出し、その承認を受けることとします。 </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（９）採択された事業プランに以下の変更が生じる場合は、協議会へ</a:t>
            </a:r>
            <a:r>
              <a:rPr lang="en-US" altLang="ja-JP" sz="1100" dirty="0">
                <a:latin typeface="Meiryo" panose="020B0604030504040204" pitchFamily="34" charset="-128"/>
                <a:ea typeface="Meiryo" panose="020B0604030504040204" pitchFamily="34" charset="-128"/>
              </a:rPr>
              <a:t>｢</a:t>
            </a:r>
            <a:r>
              <a:rPr lang="ja-JP" altLang="en-US" sz="1100" u="sng" dirty="0">
                <a:latin typeface="Meiryo" panose="020B0604030504040204" pitchFamily="34" charset="-128"/>
                <a:ea typeface="Meiryo" panose="020B0604030504040204" pitchFamily="34" charset="-128"/>
              </a:rPr>
              <a:t>変更申請書</a:t>
            </a:r>
            <a:r>
              <a:rPr lang="en-US" altLang="ja-JP" sz="1100" dirty="0">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を提出し、そ</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の承認を受けることとします。 　　　　</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a:t>
            </a:r>
            <a:r>
              <a:rPr lang="ja-JP" altLang="en-US" sz="1100" u="sng" dirty="0">
                <a:latin typeface="Meiryo" panose="020B0604030504040204" pitchFamily="34" charset="-128"/>
                <a:ea typeface="Meiryo" panose="020B0604030504040204" pitchFamily="34" charset="-128"/>
              </a:rPr>
              <a:t>事業費の金額に変更が生じる場合（全体額の３０パーセント以内の変更を除く）</a:t>
            </a:r>
            <a:endParaRPr lang="en-US" altLang="ja-JP" sz="1100" u="sng"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a:t>
            </a:r>
            <a:r>
              <a:rPr lang="ja-JP" altLang="en-US" sz="1100" u="sng" dirty="0">
                <a:latin typeface="Meiryo" panose="020B0604030504040204" pitchFamily="34" charset="-128"/>
                <a:ea typeface="Meiryo" panose="020B0604030504040204" pitchFamily="34" charset="-128"/>
              </a:rPr>
              <a:t>必要対象経費に変更が生じる場合（各経費区分間の</a:t>
            </a:r>
            <a:r>
              <a:rPr lang="en-US" altLang="ja-JP" sz="1100" u="sng" dirty="0">
                <a:latin typeface="Meiryo" panose="020B0604030504040204" pitchFamily="34" charset="-128"/>
                <a:ea typeface="Meiryo" panose="020B0604030504040204" pitchFamily="34" charset="-128"/>
              </a:rPr>
              <a:t>50</a:t>
            </a:r>
            <a:r>
              <a:rPr lang="ja-JP" altLang="en-US" sz="1100" u="sng" dirty="0">
                <a:latin typeface="Meiryo" panose="020B0604030504040204" pitchFamily="34" charset="-128"/>
                <a:ea typeface="Meiryo" panose="020B0604030504040204" pitchFamily="34" charset="-128"/>
              </a:rPr>
              <a:t>パーセント以内の変更を除く）</a:t>
            </a:r>
            <a:endParaRPr lang="en-US" altLang="ja-JP" sz="1100" u="sng"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a:t>
            </a:r>
            <a:r>
              <a:rPr lang="ja-JP" altLang="en-US" sz="1100" u="sng" dirty="0">
                <a:latin typeface="Meiryo" panose="020B0604030504040204" pitchFamily="34" charset="-128"/>
                <a:ea typeface="Meiryo" panose="020B0604030504040204" pitchFamily="34" charset="-128"/>
              </a:rPr>
              <a:t>実施時期等に大きな変更が生じる場合 </a:t>
            </a:r>
            <a:endParaRPr lang="en-US" altLang="ja-JP" sz="1100" u="sng" dirty="0">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9211C2B7-F222-4448-B1F0-A3F98AC01994}"/>
              </a:ext>
            </a:extLst>
          </p:cNvPr>
          <p:cNvPicPr>
            <a:picLocks noChangeAspect="1"/>
          </p:cNvPicPr>
          <p:nvPr/>
        </p:nvPicPr>
        <p:blipFill>
          <a:blip r:embed="rId4"/>
          <a:stretch>
            <a:fillRect/>
          </a:stretch>
        </p:blipFill>
        <p:spPr>
          <a:xfrm>
            <a:off x="503238" y="4104820"/>
            <a:ext cx="6341214" cy="1804999"/>
          </a:xfrm>
          <a:prstGeom prst="rect">
            <a:avLst/>
          </a:prstGeom>
        </p:spPr>
      </p:pic>
      <p:sp>
        <p:nvSpPr>
          <p:cNvPr id="8" name="テキスト ボックス 7">
            <a:extLst>
              <a:ext uri="{FF2B5EF4-FFF2-40B4-BE49-F238E27FC236}">
                <a16:creationId xmlns:a16="http://schemas.microsoft.com/office/drawing/2014/main" id="{18174F4A-78A7-3B45-A381-EBDBAEFB0125}"/>
              </a:ext>
            </a:extLst>
          </p:cNvPr>
          <p:cNvSpPr txBox="1"/>
          <p:nvPr/>
        </p:nvSpPr>
        <p:spPr>
          <a:xfrm>
            <a:off x="503238" y="2387480"/>
            <a:ext cx="6351003" cy="1323439"/>
          </a:xfrm>
          <a:prstGeom prst="rect">
            <a:avLst/>
          </a:prstGeom>
          <a:noFill/>
        </p:spPr>
        <p:txBody>
          <a:bodyPr wrap="square" rtlCol="0">
            <a:spAutoFit/>
          </a:bodyPr>
          <a:lstStyle/>
          <a:p>
            <a:pPr>
              <a:lnSpc>
                <a:spcPts val="1600"/>
              </a:lnSpc>
            </a:pPr>
            <a:r>
              <a:rPr lang="ja-JP" altLang="en-US" sz="1200" b="1" dirty="0">
                <a:latin typeface="Meiryo" panose="020B0604030504040204" pitchFamily="34" charset="-128"/>
                <a:ea typeface="Meiryo" panose="020B0604030504040204" pitchFamily="34" charset="-128"/>
              </a:rPr>
              <a:t>◆審査結果の通知について</a:t>
            </a:r>
            <a:endParaRPr lang="en-US" altLang="ja-JP" sz="1200" b="1" dirty="0">
              <a:latin typeface="Meiryo" panose="020B0604030504040204" pitchFamily="34" charset="-128"/>
              <a:ea typeface="Meiryo" panose="020B0604030504040204" pitchFamily="34" charset="-128"/>
            </a:endParaRPr>
          </a:p>
          <a:p>
            <a:pPr>
              <a:lnSpc>
                <a:spcPts val="1600"/>
              </a:lnSpc>
            </a:pPr>
            <a:r>
              <a:rPr lang="ja-JP" altLang="en-US" sz="1200" dirty="0">
                <a:latin typeface="Meiryo" panose="020B0604030504040204" pitchFamily="34" charset="-128"/>
                <a:ea typeface="Meiryo" panose="020B0604030504040204" pitchFamily="34" charset="-128"/>
              </a:rPr>
              <a:t>　審査結果については８月中旬頃に、応募いただいた全ての方に対して、文書でお知らせ</a:t>
            </a:r>
            <a:endParaRPr lang="en-US" altLang="ja-JP" sz="1200" dirty="0">
              <a:latin typeface="Meiryo" panose="020B0604030504040204" pitchFamily="34" charset="-128"/>
              <a:ea typeface="Meiryo" panose="020B0604030504040204" pitchFamily="34" charset="-128"/>
            </a:endParaRPr>
          </a:p>
          <a:p>
            <a:pPr>
              <a:lnSpc>
                <a:spcPts val="1600"/>
              </a:lnSpc>
            </a:pPr>
            <a:r>
              <a:rPr lang="ja-JP" altLang="en-US" sz="1200" dirty="0">
                <a:latin typeface="Meiryo" panose="020B0604030504040204" pitchFamily="34" charset="-128"/>
                <a:ea typeface="Meiryo" panose="020B0604030504040204" pitchFamily="34" charset="-128"/>
              </a:rPr>
              <a:t>　いたします。なお、採択者には個別にご連絡をいたします。</a:t>
            </a:r>
          </a:p>
          <a:p>
            <a:pPr>
              <a:lnSpc>
                <a:spcPts val="1600"/>
              </a:lnSpc>
            </a:pPr>
            <a:r>
              <a:rPr lang="ja-JP" altLang="en-US" sz="1200" dirty="0">
                <a:latin typeface="Meiryo" panose="020B0604030504040204" pitchFamily="34" charset="-128"/>
                <a:ea typeface="Meiryo" panose="020B0604030504040204" pitchFamily="34" charset="-128"/>
              </a:rPr>
              <a:t>　</a:t>
            </a:r>
            <a:r>
              <a:rPr lang="en-US" altLang="ja-JP" sz="1200" dirty="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審査の結果、事業費について申請額と決定額が異なる場合があります。</a:t>
            </a:r>
          </a:p>
          <a:p>
            <a:pPr>
              <a:lnSpc>
                <a:spcPts val="1600"/>
              </a:lnSpc>
            </a:pPr>
            <a:r>
              <a:rPr lang="ja-JP" altLang="en-US" sz="1200" dirty="0">
                <a:latin typeface="Meiryo" panose="020B0604030504040204" pitchFamily="34" charset="-128"/>
                <a:ea typeface="Meiryo" panose="020B0604030504040204" pitchFamily="34" charset="-128"/>
              </a:rPr>
              <a:t>　</a:t>
            </a:r>
            <a:r>
              <a:rPr lang="en-US" altLang="ja-JP" sz="1200" dirty="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審査における各項目の評価結果などに関するお問い合わせには、一切応じないものと</a:t>
            </a:r>
            <a:endParaRPr lang="en-US" altLang="ja-JP" sz="1200" dirty="0">
              <a:latin typeface="Meiryo" panose="020B0604030504040204" pitchFamily="34" charset="-128"/>
              <a:ea typeface="Meiryo" panose="020B0604030504040204" pitchFamily="34" charset="-128"/>
            </a:endParaRPr>
          </a:p>
          <a:p>
            <a:pPr>
              <a:lnSpc>
                <a:spcPts val="1600"/>
              </a:lnSpc>
            </a:pPr>
            <a:r>
              <a:rPr lang="ja-JP" altLang="en-US" sz="1200" dirty="0">
                <a:latin typeface="Meiryo" panose="020B0604030504040204" pitchFamily="34" charset="-128"/>
                <a:ea typeface="Meiryo" panose="020B0604030504040204" pitchFamily="34" charset="-128"/>
              </a:rPr>
              <a:t>　　します。</a:t>
            </a:r>
            <a:endParaRPr lang="en-US" altLang="ja-JP" sz="1200" dirty="0">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364AF94A-0B2B-5A67-1E2A-D586E40E9221}"/>
              </a:ext>
            </a:extLst>
          </p:cNvPr>
          <p:cNvSpPr txBox="1"/>
          <p:nvPr/>
        </p:nvSpPr>
        <p:spPr>
          <a:xfrm>
            <a:off x="85760" y="1694549"/>
            <a:ext cx="3528219" cy="307777"/>
          </a:xfrm>
          <a:prstGeom prst="rect">
            <a:avLst/>
          </a:prstGeom>
          <a:noFill/>
        </p:spPr>
        <p:txBody>
          <a:bodyPr wrap="square" rtlCol="0">
            <a:spAutoFit/>
          </a:bodyPr>
          <a:lstStyle/>
          <a:p>
            <a:r>
              <a:rPr lang="ja-JP" altLang="en-US" sz="1400" b="1" dirty="0">
                <a:latin typeface="Meiryo" panose="020B0604030504040204" pitchFamily="34" charset="-128"/>
                <a:ea typeface="Meiryo" panose="020B0604030504040204" pitchFamily="34" charset="-128"/>
              </a:rPr>
              <a:t>８．審査・採択について</a:t>
            </a:r>
          </a:p>
        </p:txBody>
      </p:sp>
      <p:sp>
        <p:nvSpPr>
          <p:cNvPr id="4" name="テキスト ボックス 3">
            <a:extLst>
              <a:ext uri="{FF2B5EF4-FFF2-40B4-BE49-F238E27FC236}">
                <a16:creationId xmlns:a16="http://schemas.microsoft.com/office/drawing/2014/main" id="{495B285B-9823-D9CE-C2FB-A581EE98E9B0}"/>
              </a:ext>
            </a:extLst>
          </p:cNvPr>
          <p:cNvSpPr txBox="1"/>
          <p:nvPr/>
        </p:nvSpPr>
        <p:spPr>
          <a:xfrm>
            <a:off x="515660" y="1927838"/>
            <a:ext cx="6351004" cy="502702"/>
          </a:xfrm>
          <a:prstGeom prst="rect">
            <a:avLst/>
          </a:prstGeom>
          <a:noFill/>
        </p:spPr>
        <p:txBody>
          <a:bodyPr wrap="square" rtlCol="0">
            <a:spAutoFit/>
          </a:bodyPr>
          <a:lstStyle/>
          <a:p>
            <a:pPr>
              <a:lnSpc>
                <a:spcPts val="1600"/>
              </a:lnSpc>
            </a:pPr>
            <a:r>
              <a:rPr lang="ja-JP" altLang="en-US" sz="1200" u="sng">
                <a:latin typeface="Meiryo" panose="020B0604030504040204" pitchFamily="34" charset="-128"/>
                <a:ea typeface="Meiryo" panose="020B0604030504040204" pitchFamily="34" charset="-128"/>
              </a:rPr>
              <a:t>①体験部門、②商品部門につきましては応募書類の書面審査</a:t>
            </a:r>
            <a:r>
              <a:rPr lang="ja-JP" altLang="en-US" sz="1200">
                <a:latin typeface="Meiryo" panose="020B0604030504040204" pitchFamily="34" charset="-128"/>
                <a:ea typeface="Meiryo" panose="020B0604030504040204" pitchFamily="34" charset="-128"/>
              </a:rPr>
              <a:t>を経て、</a:t>
            </a:r>
            <a:r>
              <a:rPr lang="ja-JP" altLang="en-US" sz="1200" u="sng">
                <a:latin typeface="Meiryo" panose="020B0604030504040204" pitchFamily="34" charset="-128"/>
                <a:ea typeface="Meiryo" panose="020B0604030504040204" pitchFamily="34" charset="-128"/>
              </a:rPr>
              <a:t>③自由部門についてはプレゼンテーション審査</a:t>
            </a:r>
            <a:r>
              <a:rPr lang="ja-JP" altLang="en-US" sz="1200">
                <a:latin typeface="Meiryo" panose="020B0604030504040204" pitchFamily="34" charset="-128"/>
                <a:ea typeface="Meiryo" panose="020B0604030504040204" pitchFamily="34" charset="-128"/>
              </a:rPr>
              <a:t>を経て、事業</a:t>
            </a:r>
            <a:r>
              <a:rPr lang="ja-JP" altLang="en-US" sz="1200" dirty="0">
                <a:latin typeface="Meiryo" panose="020B0604030504040204" pitchFamily="34" charset="-128"/>
                <a:ea typeface="Meiryo" panose="020B0604030504040204" pitchFamily="34" charset="-128"/>
              </a:rPr>
              <a:t>実施者（採択者）を決定</a:t>
            </a:r>
            <a:r>
              <a:rPr lang="ja-JP" altLang="en-US" sz="1200">
                <a:latin typeface="Meiryo" panose="020B0604030504040204" pitchFamily="34" charset="-128"/>
                <a:ea typeface="Meiryo" panose="020B0604030504040204" pitchFamily="34" charset="-128"/>
              </a:rPr>
              <a:t>いたします。</a:t>
            </a:r>
            <a:endParaRPr lang="en-US" altLang="ja-JP" sz="1200" dirty="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F397FFBF-0916-4514-8249-9D943E68E849}"/>
              </a:ext>
            </a:extLst>
          </p:cNvPr>
          <p:cNvSpPr txBox="1"/>
          <p:nvPr/>
        </p:nvSpPr>
        <p:spPr>
          <a:xfrm>
            <a:off x="29446" y="349545"/>
            <a:ext cx="3528219" cy="307777"/>
          </a:xfrm>
          <a:prstGeom prst="rect">
            <a:avLst/>
          </a:prstGeom>
          <a:noFill/>
        </p:spPr>
        <p:txBody>
          <a:bodyPr wrap="square" rtlCol="0">
            <a:spAutoFit/>
          </a:bodyPr>
          <a:lstStyle/>
          <a:p>
            <a:r>
              <a:rPr lang="ja-JP" altLang="en-US" sz="1400" b="1" dirty="0">
                <a:latin typeface="Meiryo" panose="020B0604030504040204" pitchFamily="34" charset="-128"/>
                <a:ea typeface="Meiryo" panose="020B0604030504040204" pitchFamily="34" charset="-128"/>
              </a:rPr>
              <a:t>７．応募方法について</a:t>
            </a:r>
          </a:p>
        </p:txBody>
      </p:sp>
      <p:sp>
        <p:nvSpPr>
          <p:cNvPr id="6" name="テキスト ボックス 5">
            <a:extLst>
              <a:ext uri="{FF2B5EF4-FFF2-40B4-BE49-F238E27FC236}">
                <a16:creationId xmlns:a16="http://schemas.microsoft.com/office/drawing/2014/main" id="{87D33723-748D-E50E-ADE0-CB801A528D58}"/>
              </a:ext>
            </a:extLst>
          </p:cNvPr>
          <p:cNvSpPr txBox="1"/>
          <p:nvPr/>
        </p:nvSpPr>
        <p:spPr>
          <a:xfrm>
            <a:off x="535546" y="598259"/>
            <a:ext cx="6331118" cy="1170833"/>
          </a:xfrm>
          <a:prstGeom prst="rect">
            <a:avLst/>
          </a:prstGeom>
          <a:noFill/>
        </p:spPr>
        <p:txBody>
          <a:bodyPr wrap="square" rtlCol="0">
            <a:spAutoFit/>
          </a:bodyPr>
          <a:lstStyle/>
          <a:p>
            <a:pPr>
              <a:lnSpc>
                <a:spcPts val="1400"/>
              </a:lnSpc>
            </a:pPr>
            <a:r>
              <a:rPr lang="ja-JP" altLang="en-US" sz="1200" dirty="0">
                <a:latin typeface="Meiryo" panose="020B0604030504040204" pitchFamily="34" charset="-128"/>
                <a:ea typeface="Meiryo" panose="020B0604030504040204" pitchFamily="34" charset="-128"/>
              </a:rPr>
              <a:t>募集期間中に、以下の①～⑤の書類を協議会へ提出し応募することとします。</a:t>
            </a:r>
            <a:endParaRPr lang="en-US" altLang="ja-JP" sz="1200">
              <a:latin typeface="Meiryo" panose="020B0604030504040204" pitchFamily="34" charset="-128"/>
              <a:ea typeface="Meiryo" panose="020B0604030504040204" pitchFamily="34" charset="-128"/>
            </a:endParaRPr>
          </a:p>
          <a:p>
            <a:pPr>
              <a:lnSpc>
                <a:spcPts val="1400"/>
              </a:lnSpc>
            </a:pPr>
            <a:r>
              <a:rPr lang="ja-JP" altLang="en-US" sz="120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①申請書（応募様式１）</a:t>
            </a:r>
            <a:endParaRPr lang="en-US" altLang="ja-JP" sz="1200">
              <a:latin typeface="Meiryo" panose="020B0604030504040204" pitchFamily="34" charset="-128"/>
              <a:ea typeface="Meiryo" panose="020B0604030504040204" pitchFamily="34" charset="-128"/>
            </a:endParaRPr>
          </a:p>
          <a:p>
            <a:pPr>
              <a:lnSpc>
                <a:spcPts val="1400"/>
              </a:lnSpc>
            </a:pPr>
            <a:r>
              <a:rPr lang="ja-JP" altLang="en-US" sz="120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②事業プラン概要書（応募様式２）</a:t>
            </a:r>
            <a:endParaRPr lang="en-US" altLang="ja-JP" sz="1200">
              <a:latin typeface="Meiryo" panose="020B0604030504040204" pitchFamily="34" charset="-128"/>
              <a:ea typeface="Meiryo" panose="020B0604030504040204" pitchFamily="34" charset="-128"/>
            </a:endParaRPr>
          </a:p>
          <a:p>
            <a:pPr>
              <a:lnSpc>
                <a:spcPts val="1400"/>
              </a:lnSpc>
            </a:pPr>
            <a:r>
              <a:rPr lang="ja-JP" altLang="en-US" sz="120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③事業プラン計画書（応募様式３）</a:t>
            </a:r>
            <a:endParaRPr lang="en-US" altLang="ja-JP" sz="1200">
              <a:latin typeface="Meiryo" panose="020B0604030504040204" pitchFamily="34" charset="-128"/>
              <a:ea typeface="Meiryo" panose="020B0604030504040204" pitchFamily="34" charset="-128"/>
            </a:endParaRPr>
          </a:p>
          <a:p>
            <a:pPr>
              <a:lnSpc>
                <a:spcPts val="1400"/>
              </a:lnSpc>
            </a:pPr>
            <a:r>
              <a:rPr lang="ja-JP" altLang="en-US" sz="120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④必要対象経費明細表（応募様式４）</a:t>
            </a:r>
            <a:endParaRPr lang="en-US" altLang="ja-JP" sz="1200">
              <a:latin typeface="Meiryo" panose="020B0604030504040204" pitchFamily="34" charset="-128"/>
              <a:ea typeface="Meiryo" panose="020B0604030504040204" pitchFamily="34" charset="-128"/>
            </a:endParaRPr>
          </a:p>
          <a:p>
            <a:pPr>
              <a:lnSpc>
                <a:spcPts val="1400"/>
              </a:lnSpc>
            </a:pPr>
            <a:r>
              <a:rPr lang="ja-JP" altLang="en-US" sz="1200">
                <a:latin typeface="Meiryo" panose="020B0604030504040204" pitchFamily="34" charset="-128"/>
                <a:ea typeface="Meiryo" panose="020B0604030504040204" pitchFamily="34" charset="-128"/>
              </a:rPr>
              <a:t>　　　</a:t>
            </a:r>
            <a:r>
              <a:rPr lang="en-US" altLang="ja-JP" sz="1200">
                <a:latin typeface="Meiryo" panose="020B0604030504040204" pitchFamily="34" charset="-128"/>
                <a:ea typeface="Meiryo" panose="020B0604030504040204" pitchFamily="34" charset="-128"/>
              </a:rPr>
              <a:t>⑤</a:t>
            </a:r>
            <a:r>
              <a:rPr lang="ja-JP" altLang="en-US" sz="1200">
                <a:latin typeface="Meiryo" panose="020B0604030504040204" pitchFamily="34" charset="-128"/>
                <a:ea typeface="Meiryo" panose="020B0604030504040204" pitchFamily="34" charset="-128"/>
              </a:rPr>
              <a:t>応募</a:t>
            </a:r>
            <a:r>
              <a:rPr lang="ja-JP" altLang="en-US" sz="1200" dirty="0">
                <a:latin typeface="Meiryo" panose="020B0604030504040204" pitchFamily="34" charset="-128"/>
                <a:ea typeface="Meiryo" panose="020B0604030504040204" pitchFamily="34" charset="-128"/>
              </a:rPr>
              <a:t>資格等確認書（応募様式５）</a:t>
            </a:r>
            <a:endParaRPr lang="en-US" altLang="ja-JP" sz="12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94302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9A45600-009D-A243-B2DB-D35E5A7835BF}"/>
              </a:ext>
            </a:extLst>
          </p:cNvPr>
          <p:cNvPicPr>
            <a:picLocks noChangeAspect="1"/>
          </p:cNvPicPr>
          <p:nvPr/>
        </p:nvPicPr>
        <p:blipFill>
          <a:blip r:embed="rId2"/>
          <a:stretch>
            <a:fillRect/>
          </a:stretch>
        </p:blipFill>
        <p:spPr>
          <a:xfrm>
            <a:off x="59634" y="10456"/>
            <a:ext cx="1893262" cy="294989"/>
          </a:xfrm>
          <a:prstGeom prst="rect">
            <a:avLst/>
          </a:prstGeom>
        </p:spPr>
      </p:pic>
      <p:pic>
        <p:nvPicPr>
          <p:cNvPr id="14" name="図 13">
            <a:extLst>
              <a:ext uri="{FF2B5EF4-FFF2-40B4-BE49-F238E27FC236}">
                <a16:creationId xmlns:a16="http://schemas.microsoft.com/office/drawing/2014/main" id="{57300FDA-6EBD-EC41-A751-10CF5CD51783}"/>
              </a:ext>
            </a:extLst>
          </p:cNvPr>
          <p:cNvPicPr>
            <a:picLocks noChangeAspect="1"/>
          </p:cNvPicPr>
          <p:nvPr/>
        </p:nvPicPr>
        <p:blipFill>
          <a:blip r:embed="rId3"/>
          <a:stretch>
            <a:fillRect/>
          </a:stretch>
        </p:blipFill>
        <p:spPr>
          <a:xfrm>
            <a:off x="662940" y="6946868"/>
            <a:ext cx="5756888" cy="2061889"/>
          </a:xfrm>
          <a:prstGeom prst="rect">
            <a:avLst/>
          </a:prstGeom>
        </p:spPr>
      </p:pic>
      <p:sp>
        <p:nvSpPr>
          <p:cNvPr id="10" name="正方形/長方形 9">
            <a:extLst>
              <a:ext uri="{FF2B5EF4-FFF2-40B4-BE49-F238E27FC236}">
                <a16:creationId xmlns:a16="http://schemas.microsoft.com/office/drawing/2014/main" id="{34D71EC3-BFF9-794C-AF6E-71D63755847A}"/>
              </a:ext>
            </a:extLst>
          </p:cNvPr>
          <p:cNvSpPr/>
          <p:nvPr/>
        </p:nvSpPr>
        <p:spPr>
          <a:xfrm>
            <a:off x="455624" y="2201970"/>
            <a:ext cx="6372225" cy="630942"/>
          </a:xfrm>
          <a:prstGeom prst="rect">
            <a:avLst/>
          </a:prstGeom>
        </p:spPr>
        <p:txBody>
          <a:bodyPr wrap="square">
            <a:spAutoFit/>
          </a:bodyPr>
          <a:lstStyle/>
          <a:p>
            <a:pPr>
              <a:lnSpc>
                <a:spcPts val="1400"/>
              </a:lnSpc>
            </a:pPr>
            <a:r>
              <a:rPr lang="ja-JP" altLang="en-US" sz="1100" dirty="0">
                <a:latin typeface="Meiryo" panose="020B0604030504040204" pitchFamily="34" charset="-128"/>
                <a:ea typeface="Meiryo" panose="020B0604030504040204" pitchFamily="34" charset="-128"/>
              </a:rPr>
              <a:t> （</a:t>
            </a:r>
            <a:r>
              <a:rPr lang="en-US" altLang="ja-JP" sz="1100" dirty="0">
                <a:latin typeface="Meiryo" panose="020B0604030504040204" pitchFamily="34" charset="-128"/>
                <a:ea typeface="Meiryo" panose="020B0604030504040204" pitchFamily="34" charset="-128"/>
              </a:rPr>
              <a:t>13</a:t>
            </a:r>
            <a:r>
              <a:rPr lang="ja-JP" altLang="en-US" sz="1100" dirty="0">
                <a:latin typeface="Meiryo" panose="020B0604030504040204" pitchFamily="34" charset="-128"/>
                <a:ea typeface="Meiryo" panose="020B0604030504040204" pitchFamily="34" charset="-128"/>
              </a:rPr>
              <a:t>）事業にかかる経理等の事務書類、実績報告書等は、事業実施年度終了後、５年間は保存す</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ることとします。</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a:t>
            </a:r>
            <a:r>
              <a:rPr lang="en-US" altLang="ja-JP" sz="1100" dirty="0">
                <a:latin typeface="Meiryo" panose="020B0604030504040204" pitchFamily="34" charset="-128"/>
                <a:ea typeface="Meiryo" panose="020B0604030504040204" pitchFamily="34" charset="-128"/>
              </a:rPr>
              <a:t>14</a:t>
            </a:r>
            <a:r>
              <a:rPr lang="ja-JP" altLang="en-US" sz="1100" dirty="0">
                <a:latin typeface="Meiryo" panose="020B0604030504040204" pitchFamily="34" charset="-128"/>
                <a:ea typeface="Meiryo" panose="020B0604030504040204" pitchFamily="34" charset="-128"/>
              </a:rPr>
              <a:t>）上記（１）～（</a:t>
            </a:r>
            <a:r>
              <a:rPr lang="en-US" altLang="ja-JP" sz="1100" dirty="0">
                <a:latin typeface="Meiryo" panose="020B0604030504040204" pitchFamily="34" charset="-128"/>
                <a:ea typeface="Meiryo" panose="020B0604030504040204" pitchFamily="34" charset="-128"/>
              </a:rPr>
              <a:t>13</a:t>
            </a:r>
            <a:r>
              <a:rPr lang="ja-JP" altLang="en-US" sz="1100" dirty="0">
                <a:latin typeface="Meiryo" panose="020B0604030504040204" pitchFamily="34" charset="-128"/>
                <a:ea typeface="Meiryo" panose="020B0604030504040204" pitchFamily="34" charset="-128"/>
              </a:rPr>
              <a:t>）については、協議会の事務局・業務委託先を介して進めていきます。</a:t>
            </a:r>
          </a:p>
        </p:txBody>
      </p:sp>
      <p:sp>
        <p:nvSpPr>
          <p:cNvPr id="2" name="テキスト ボックス 1">
            <a:extLst>
              <a:ext uri="{FF2B5EF4-FFF2-40B4-BE49-F238E27FC236}">
                <a16:creationId xmlns:a16="http://schemas.microsoft.com/office/drawing/2014/main" id="{626BE48F-150B-80AF-6B88-206A51F15099}"/>
              </a:ext>
            </a:extLst>
          </p:cNvPr>
          <p:cNvSpPr txBox="1"/>
          <p:nvPr/>
        </p:nvSpPr>
        <p:spPr>
          <a:xfrm>
            <a:off x="543038" y="445114"/>
            <a:ext cx="6337299" cy="1887696"/>
          </a:xfrm>
          <a:prstGeom prst="rect">
            <a:avLst/>
          </a:prstGeom>
          <a:noFill/>
        </p:spPr>
        <p:txBody>
          <a:bodyPr wrap="square" lIns="72000" rIns="72000" rtlCol="0">
            <a:spAutoFit/>
          </a:bodyPr>
          <a:lstStyle/>
          <a:p>
            <a:pPr>
              <a:lnSpc>
                <a:spcPts val="1400"/>
              </a:lnSpc>
            </a:pPr>
            <a:r>
              <a:rPr lang="ja-JP" altLang="en-US" sz="1100" dirty="0">
                <a:latin typeface="Meiryo" panose="020B0604030504040204" pitchFamily="34" charset="-128"/>
                <a:ea typeface="Meiryo" panose="020B0604030504040204" pitchFamily="34" charset="-128"/>
              </a:rPr>
              <a:t>（</a:t>
            </a:r>
            <a:r>
              <a:rPr lang="en-US" altLang="ja-JP" sz="1100" dirty="0">
                <a:latin typeface="Meiryo" panose="020B0604030504040204" pitchFamily="34" charset="-128"/>
                <a:ea typeface="Meiryo" panose="020B0604030504040204" pitchFamily="34" charset="-128"/>
              </a:rPr>
              <a:t>10</a:t>
            </a:r>
            <a:r>
              <a:rPr lang="ja-JP" altLang="en-US" sz="1100" dirty="0">
                <a:latin typeface="Meiryo" panose="020B0604030504040204" pitchFamily="34" charset="-128"/>
                <a:ea typeface="Meiryo" panose="020B0604030504040204" pitchFamily="34" charset="-128"/>
              </a:rPr>
              <a:t>）事業終了後は、</a:t>
            </a:r>
            <a:r>
              <a:rPr lang="en-US" altLang="ja-JP" sz="1100" u="sng" dirty="0">
                <a:latin typeface="Meiryo" panose="020B0604030504040204" pitchFamily="34" charset="-128"/>
                <a:ea typeface="Meiryo" panose="020B0604030504040204" pitchFamily="34" charset="-128"/>
              </a:rPr>
              <a:t>15</a:t>
            </a:r>
            <a:r>
              <a:rPr lang="ja-JP" altLang="en-US" sz="1100" u="sng" dirty="0">
                <a:latin typeface="Meiryo" panose="020B0604030504040204" pitchFamily="34" charset="-128"/>
                <a:ea typeface="Meiryo" panose="020B0604030504040204" pitchFamily="34" charset="-128"/>
              </a:rPr>
              <a:t>日以内に</a:t>
            </a:r>
            <a:r>
              <a:rPr lang="ja-JP" altLang="en-US" sz="1100" dirty="0">
                <a:latin typeface="Meiryo" panose="020B0604030504040204" pitchFamily="34" charset="-128"/>
                <a:ea typeface="Meiryo" panose="020B0604030504040204" pitchFamily="34" charset="-128"/>
              </a:rPr>
              <a:t>以下の①～④の書類を協議会へ提出し、完了検査確認を受ける</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こととします。ただし、</a:t>
            </a:r>
            <a:r>
              <a:rPr lang="en-US" altLang="ja-JP" sz="1100" dirty="0">
                <a:latin typeface="Meiryo" panose="020B0604030504040204" pitchFamily="34" charset="-128"/>
                <a:ea typeface="Meiryo" panose="020B0604030504040204" pitchFamily="34" charset="-128"/>
              </a:rPr>
              <a:t>15</a:t>
            </a:r>
            <a:r>
              <a:rPr lang="ja-JP" altLang="en-US" sz="1100" dirty="0">
                <a:latin typeface="Meiryo" panose="020B0604030504040204" pitchFamily="34" charset="-128"/>
                <a:ea typeface="Meiryo" panose="020B0604030504040204" pitchFamily="34" charset="-128"/>
              </a:rPr>
              <a:t>日を経過した日が令和</a:t>
            </a:r>
            <a:r>
              <a:rPr lang="en-US" altLang="ja-JP" sz="1100" dirty="0">
                <a:latin typeface="Meiryo" panose="020B0604030504040204" pitchFamily="34" charset="-128"/>
                <a:ea typeface="Meiryo" panose="020B0604030504040204" pitchFamily="34" charset="-128"/>
              </a:rPr>
              <a:t>9</a:t>
            </a:r>
            <a:r>
              <a:rPr lang="ja-JP" altLang="en-US" sz="1100" dirty="0">
                <a:latin typeface="Meiryo" panose="020B0604030504040204" pitchFamily="34" charset="-128"/>
                <a:ea typeface="Meiryo" panose="020B0604030504040204" pitchFamily="34" charset="-128"/>
              </a:rPr>
              <a:t>年３月</a:t>
            </a:r>
            <a:r>
              <a:rPr lang="en-US" altLang="ja-JP" sz="1100" dirty="0">
                <a:latin typeface="Meiryo" panose="020B0604030504040204" pitchFamily="34" charset="-128"/>
                <a:ea typeface="Meiryo" panose="020B0604030504040204" pitchFamily="34" charset="-128"/>
              </a:rPr>
              <a:t>5</a:t>
            </a:r>
            <a:r>
              <a:rPr lang="ja-JP" altLang="en-US" sz="1100" dirty="0">
                <a:latin typeface="Meiryo" panose="020B0604030504040204" pitchFamily="34" charset="-128"/>
                <a:ea typeface="Meiryo" panose="020B0604030504040204" pitchFamily="34" charset="-128"/>
              </a:rPr>
              <a:t>日（金）以降となる場合におい　　</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ては</a:t>
            </a:r>
            <a:r>
              <a:rPr lang="en-US" altLang="ja-JP" sz="1100" dirty="0">
                <a:latin typeface="Meiryo" panose="020B0604030504040204" pitchFamily="34" charset="-128"/>
                <a:ea typeface="Meiryo" panose="020B0604030504040204" pitchFamily="34" charset="-128"/>
              </a:rPr>
              <a:t>3</a:t>
            </a:r>
            <a:r>
              <a:rPr lang="ja-JP" altLang="en-US" sz="1100" dirty="0">
                <a:latin typeface="Meiryo" panose="020B0604030504040204" pitchFamily="34" charset="-128"/>
                <a:ea typeface="Meiryo" panose="020B0604030504040204" pitchFamily="34" charset="-128"/>
              </a:rPr>
              <a:t>月</a:t>
            </a:r>
            <a:r>
              <a:rPr lang="en-US" altLang="ja-JP" sz="1100" dirty="0">
                <a:latin typeface="Meiryo" panose="020B0604030504040204" pitchFamily="34" charset="-128"/>
                <a:ea typeface="Meiryo" panose="020B0604030504040204" pitchFamily="34" charset="-128"/>
              </a:rPr>
              <a:t>5</a:t>
            </a:r>
            <a:r>
              <a:rPr lang="ja-JP" altLang="en-US" sz="1100" dirty="0">
                <a:latin typeface="Meiryo" panose="020B0604030504040204" pitchFamily="34" charset="-128"/>
                <a:ea typeface="Meiryo" panose="020B0604030504040204" pitchFamily="34" charset="-128"/>
              </a:rPr>
              <a:t>日（金）までに提出するものとします。 　　　　</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①交付金請求書（報告様式１）</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②実施報告書（報告様式２）（写真画像記録も添付） 　　　　</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③収支報告書（報告様式３）（領収書等の証拠書類も添付）</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④アンケート票、制作物（様式自由）（チラシ・ポスターなど）等関連資料</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a:t>
            </a:r>
            <a:r>
              <a:rPr lang="en-US" altLang="ja-JP" sz="1100" dirty="0">
                <a:latin typeface="Meiryo" panose="020B0604030504040204" pitchFamily="34" charset="-128"/>
                <a:ea typeface="Meiryo" panose="020B0604030504040204" pitchFamily="34" charset="-128"/>
              </a:rPr>
              <a:t>11</a:t>
            </a:r>
            <a:r>
              <a:rPr lang="ja-JP" altLang="en-US" sz="1100" dirty="0">
                <a:latin typeface="Meiryo" panose="020B0604030504040204" pitchFamily="34" charset="-128"/>
                <a:ea typeface="Meiryo" panose="020B0604030504040204" pitchFamily="34" charset="-128"/>
              </a:rPr>
              <a:t>）完了検査を通過した後、協議会での承認を経て、事業費の交付（入金）となります。</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a:t>
            </a:r>
            <a:r>
              <a:rPr lang="en-US" altLang="ja-JP" sz="1100" dirty="0">
                <a:latin typeface="Meiryo" panose="020B0604030504040204" pitchFamily="34" charset="-128"/>
                <a:ea typeface="Meiryo" panose="020B0604030504040204" pitchFamily="34" charset="-128"/>
              </a:rPr>
              <a:t>12</a:t>
            </a:r>
            <a:r>
              <a:rPr lang="ja-JP" altLang="en-US" sz="1100" dirty="0">
                <a:latin typeface="Meiryo" panose="020B0604030504040204" pitchFamily="34" charset="-128"/>
                <a:ea typeface="Meiryo" panose="020B0604030504040204" pitchFamily="34" charset="-128"/>
              </a:rPr>
              <a:t>）事業終了後も、協議会が求める場合は、事業の収支状況について協議会へ提出する義務が</a:t>
            </a:r>
            <a:endParaRPr lang="en-US" altLang="ja-JP" sz="1100" dirty="0">
              <a:latin typeface="Meiryo" panose="020B0604030504040204" pitchFamily="34" charset="-128"/>
              <a:ea typeface="Meiryo" panose="020B0604030504040204" pitchFamily="34" charset="-128"/>
            </a:endParaRPr>
          </a:p>
          <a:p>
            <a:pPr>
              <a:lnSpc>
                <a:spcPts val="1400"/>
              </a:lnSpc>
            </a:pPr>
            <a:r>
              <a:rPr lang="ja-JP" altLang="en-US" sz="1100" dirty="0">
                <a:latin typeface="Meiryo" panose="020B0604030504040204" pitchFamily="34" charset="-128"/>
                <a:ea typeface="Meiryo" panose="020B0604030504040204" pitchFamily="34" charset="-128"/>
              </a:rPr>
              <a:t>　　　生じます。</a:t>
            </a:r>
          </a:p>
        </p:txBody>
      </p:sp>
      <p:sp>
        <p:nvSpPr>
          <p:cNvPr id="3" name="テキスト ボックス 2">
            <a:extLst>
              <a:ext uri="{FF2B5EF4-FFF2-40B4-BE49-F238E27FC236}">
                <a16:creationId xmlns:a16="http://schemas.microsoft.com/office/drawing/2014/main" id="{6563E597-85BE-E340-A341-E9901E65204B}"/>
              </a:ext>
            </a:extLst>
          </p:cNvPr>
          <p:cNvSpPr txBox="1"/>
          <p:nvPr/>
        </p:nvSpPr>
        <p:spPr>
          <a:xfrm>
            <a:off x="0" y="2879379"/>
            <a:ext cx="3528219" cy="307777"/>
          </a:xfrm>
          <a:prstGeom prst="rect">
            <a:avLst/>
          </a:prstGeom>
          <a:noFill/>
        </p:spPr>
        <p:txBody>
          <a:bodyPr wrap="square" rtlCol="0">
            <a:spAutoFit/>
          </a:bodyPr>
          <a:lstStyle/>
          <a:p>
            <a:r>
              <a:rPr lang="ja-JP" altLang="en-US" sz="1400" b="1" dirty="0">
                <a:latin typeface="Meiryo" panose="020B0604030504040204" pitchFamily="34" charset="-128"/>
                <a:ea typeface="Meiryo" panose="020B0604030504040204" pitchFamily="34" charset="-128"/>
              </a:rPr>
              <a:t>１</a:t>
            </a:r>
            <a:r>
              <a:rPr lang="en-US" altLang="ja-JP" sz="1400" b="1" dirty="0">
                <a:latin typeface="Meiryo" panose="020B0604030504040204" pitchFamily="34" charset="-128"/>
                <a:ea typeface="Meiryo" panose="020B0604030504040204" pitchFamily="34" charset="-128"/>
              </a:rPr>
              <a:t>0</a:t>
            </a:r>
            <a:r>
              <a:rPr lang="ja-JP" altLang="en-US" sz="1400" b="1" dirty="0">
                <a:latin typeface="Meiryo" panose="020B0604030504040204" pitchFamily="34" charset="-128"/>
                <a:ea typeface="Meiryo" panose="020B0604030504040204" pitchFamily="34" charset="-128"/>
              </a:rPr>
              <a:t>．応募について・問い合わせ先</a:t>
            </a:r>
          </a:p>
        </p:txBody>
      </p:sp>
      <p:sp>
        <p:nvSpPr>
          <p:cNvPr id="4" name="テキスト ボックス 3">
            <a:extLst>
              <a:ext uri="{FF2B5EF4-FFF2-40B4-BE49-F238E27FC236}">
                <a16:creationId xmlns:a16="http://schemas.microsoft.com/office/drawing/2014/main" id="{2CDE697D-F5F7-3772-C19B-2F3D107CE63B}"/>
              </a:ext>
            </a:extLst>
          </p:cNvPr>
          <p:cNvSpPr txBox="1"/>
          <p:nvPr/>
        </p:nvSpPr>
        <p:spPr>
          <a:xfrm>
            <a:off x="503237" y="3212324"/>
            <a:ext cx="6372225" cy="1529906"/>
          </a:xfrm>
          <a:prstGeom prst="rect">
            <a:avLst/>
          </a:prstGeom>
          <a:noFill/>
        </p:spPr>
        <p:txBody>
          <a:bodyPr wrap="square" lIns="72000" rIns="72000" rtlCol="0">
            <a:spAutoFit/>
          </a:bodyPr>
          <a:lstStyle/>
          <a:p>
            <a:pPr>
              <a:lnSpc>
                <a:spcPts val="1400"/>
              </a:lnSpc>
            </a:pPr>
            <a:r>
              <a:rPr lang="ja-JP" altLang="en-US" sz="1200" dirty="0">
                <a:latin typeface="Meiryo" panose="020B0604030504040204" pitchFamily="34" charset="-128"/>
                <a:ea typeface="Meiryo" panose="020B0604030504040204" pitchFamily="34" charset="-128"/>
              </a:rPr>
              <a:t>（１）応募方法：</a:t>
            </a:r>
            <a:endParaRPr lang="en-US" altLang="ja-JP" sz="1200"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　　　書面形式で郵送・持参にて令和８年</a:t>
            </a:r>
            <a:r>
              <a:rPr lang="en-US" altLang="ja-JP" sz="1200" dirty="0">
                <a:latin typeface="Meiryo" panose="020B0604030504040204" pitchFamily="34" charset="-128"/>
                <a:ea typeface="Meiryo" panose="020B0604030504040204" pitchFamily="34" charset="-128"/>
              </a:rPr>
              <a:t>7</a:t>
            </a:r>
            <a:r>
              <a:rPr lang="ja-JP" altLang="en-US" sz="1200" dirty="0">
                <a:latin typeface="Meiryo" panose="020B0604030504040204" pitchFamily="34" charset="-128"/>
                <a:ea typeface="Meiryo" panose="020B0604030504040204" pitchFamily="34" charset="-128"/>
              </a:rPr>
              <a:t>月</a:t>
            </a:r>
            <a:r>
              <a:rPr lang="en-US" altLang="ja-JP" sz="1200" dirty="0">
                <a:latin typeface="Meiryo" panose="020B0604030504040204" pitchFamily="34" charset="-128"/>
                <a:ea typeface="Meiryo" panose="020B0604030504040204" pitchFamily="34" charset="-128"/>
              </a:rPr>
              <a:t>24</a:t>
            </a:r>
            <a:r>
              <a:rPr lang="ja-JP" altLang="en-US" sz="1200" dirty="0">
                <a:latin typeface="Meiryo" panose="020B0604030504040204" pitchFamily="34" charset="-128"/>
                <a:ea typeface="Meiryo" panose="020B0604030504040204" pitchFamily="34" charset="-128"/>
              </a:rPr>
              <a:t>日（金）までにご応募ください。</a:t>
            </a:r>
            <a:endParaRPr lang="en-US" altLang="ja-JP" sz="1200"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　　　郵送の場合は当日消印有効としますが、</a:t>
            </a:r>
            <a:r>
              <a:rPr lang="en-US" altLang="ja-JP" sz="1200" dirty="0">
                <a:latin typeface="Meiryo" panose="020B0604030504040204" pitchFamily="34" charset="-128"/>
                <a:ea typeface="Meiryo" panose="020B0604030504040204" pitchFamily="34" charset="-128"/>
              </a:rPr>
              <a:t>7</a:t>
            </a:r>
            <a:r>
              <a:rPr lang="ja-JP" altLang="en-US" sz="1200" dirty="0">
                <a:latin typeface="Meiryo" panose="020B0604030504040204" pitchFamily="34" charset="-128"/>
                <a:ea typeface="Meiryo" panose="020B0604030504040204" pitchFamily="34" charset="-128"/>
              </a:rPr>
              <a:t>月</a:t>
            </a:r>
            <a:r>
              <a:rPr lang="en-US" altLang="ja-JP" sz="1200" dirty="0">
                <a:latin typeface="Meiryo" panose="020B0604030504040204" pitchFamily="34" charset="-128"/>
                <a:ea typeface="Meiryo" panose="020B0604030504040204" pitchFamily="34" charset="-128"/>
              </a:rPr>
              <a:t>24</a:t>
            </a:r>
            <a:r>
              <a:rPr lang="ja-JP" altLang="en-US" sz="1200" dirty="0">
                <a:latin typeface="Meiryo" panose="020B0604030504040204" pitchFamily="34" charset="-128"/>
                <a:ea typeface="Meiryo" panose="020B0604030504040204" pitchFamily="34" charset="-128"/>
              </a:rPr>
              <a:t>日（金）</a:t>
            </a:r>
            <a:r>
              <a:rPr lang="en-US" altLang="ja-JP" sz="1200" dirty="0">
                <a:latin typeface="Meiryo" panose="020B0604030504040204" pitchFamily="34" charset="-128"/>
                <a:ea typeface="Meiryo" panose="020B0604030504040204" pitchFamily="34" charset="-128"/>
              </a:rPr>
              <a:t>17</a:t>
            </a:r>
            <a:r>
              <a:rPr lang="ja-JP" altLang="en-US" sz="1200" dirty="0">
                <a:latin typeface="Meiryo" panose="020B0604030504040204" pitchFamily="34" charset="-128"/>
                <a:ea typeface="Meiryo" panose="020B0604030504040204" pitchFamily="34" charset="-128"/>
              </a:rPr>
              <a:t>時までに事務局まで、</a:t>
            </a:r>
            <a:endParaRPr lang="en-US" altLang="ja-JP" sz="1200"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　　　ご連絡ください。　</a:t>
            </a:r>
            <a:endParaRPr lang="en-US" altLang="ja-JP" sz="1200"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（２）問い合わせ・応募先：</a:t>
            </a:r>
            <a:endParaRPr lang="en-US" altLang="ja-JP" sz="1200"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　　  石工の郷八代プロジェクト　事務局（八代日本遺産活用協議会）　</a:t>
            </a:r>
            <a:endParaRPr lang="en-US" altLang="ja-JP" sz="1200"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　     〒</a:t>
            </a:r>
            <a:r>
              <a:rPr lang="en-US" altLang="ja-JP" sz="1200" dirty="0">
                <a:latin typeface="Meiryo" panose="020B0604030504040204" pitchFamily="34" charset="-128"/>
                <a:ea typeface="Meiryo" panose="020B0604030504040204" pitchFamily="34" charset="-128"/>
              </a:rPr>
              <a:t>866-8601</a:t>
            </a:r>
            <a:r>
              <a:rPr lang="ja-JP" altLang="en-US" sz="1200" dirty="0">
                <a:latin typeface="Meiryo" panose="020B0604030504040204" pitchFamily="34" charset="-128"/>
                <a:ea typeface="Meiryo" panose="020B0604030504040204" pitchFamily="34" charset="-128"/>
              </a:rPr>
              <a:t>　熊本県八代市松江城町</a:t>
            </a:r>
            <a:r>
              <a:rPr lang="en-US" altLang="ja-JP" sz="1200" dirty="0">
                <a:latin typeface="Meiryo" panose="020B0604030504040204" pitchFamily="34" charset="-128"/>
                <a:ea typeface="Meiryo" panose="020B0604030504040204" pitchFamily="34" charset="-128"/>
              </a:rPr>
              <a:t>1-25</a:t>
            </a:r>
            <a:r>
              <a:rPr lang="ja-JP" altLang="en-US" sz="1200" dirty="0">
                <a:latin typeface="Meiryo" panose="020B0604030504040204" pitchFamily="34" charset="-128"/>
                <a:ea typeface="Meiryo" panose="020B0604030504040204" pitchFamily="34" charset="-128"/>
              </a:rPr>
              <a:t>　八代市経済文化交流部文化振興課</a:t>
            </a:r>
            <a:endParaRPr lang="en-US" altLang="ja-JP" sz="1200"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　　　</a:t>
            </a:r>
            <a:r>
              <a:rPr lang="en-US" altLang="ja-JP" sz="1200" dirty="0">
                <a:latin typeface="Meiryo" panose="020B0604030504040204" pitchFamily="34" charset="-128"/>
                <a:ea typeface="Meiryo" panose="020B0604030504040204" pitchFamily="34" charset="-128"/>
              </a:rPr>
              <a:t>TEL:0965-33-4533</a:t>
            </a:r>
            <a:r>
              <a:rPr lang="ja-JP" altLang="en-US" sz="1200" dirty="0">
                <a:latin typeface="Meiryo" panose="020B0604030504040204" pitchFamily="34" charset="-128"/>
                <a:ea typeface="Meiryo" panose="020B0604030504040204" pitchFamily="34" charset="-128"/>
              </a:rPr>
              <a:t>（八代市文化振興課　担当：西山、岩井、岡川）</a:t>
            </a:r>
            <a:endParaRPr lang="en-US" altLang="ja-JP" sz="1200" dirty="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423FE77B-3C3E-0846-A4B8-F6D8E71F7107}"/>
              </a:ext>
            </a:extLst>
          </p:cNvPr>
          <p:cNvSpPr txBox="1"/>
          <p:nvPr/>
        </p:nvSpPr>
        <p:spPr>
          <a:xfrm>
            <a:off x="59634" y="4906744"/>
            <a:ext cx="3528219" cy="307777"/>
          </a:xfrm>
          <a:prstGeom prst="rect">
            <a:avLst/>
          </a:prstGeom>
          <a:noFill/>
        </p:spPr>
        <p:txBody>
          <a:bodyPr wrap="square" rtlCol="0">
            <a:spAutoFit/>
          </a:bodyPr>
          <a:lstStyle/>
          <a:p>
            <a:r>
              <a:rPr lang="ja-JP" altLang="en-US" sz="1400" b="1" dirty="0">
                <a:latin typeface="Meiryo" panose="020B0604030504040204" pitchFamily="34" charset="-128"/>
                <a:ea typeface="Meiryo" panose="020B0604030504040204" pitchFamily="34" charset="-128"/>
              </a:rPr>
              <a:t>１</a:t>
            </a:r>
            <a:r>
              <a:rPr lang="en-US" altLang="ja-JP" sz="1400" b="1" dirty="0">
                <a:latin typeface="Meiryo" panose="020B0604030504040204" pitchFamily="34" charset="-128"/>
                <a:ea typeface="Meiryo" panose="020B0604030504040204" pitchFamily="34" charset="-128"/>
              </a:rPr>
              <a:t>1</a:t>
            </a:r>
            <a:r>
              <a:rPr lang="ja-JP" altLang="en-US" sz="1400" b="1" dirty="0">
                <a:latin typeface="Meiryo" panose="020B0604030504040204" pitchFamily="34" charset="-128"/>
                <a:ea typeface="Meiryo" panose="020B0604030504040204" pitchFamily="34" charset="-128"/>
              </a:rPr>
              <a:t>．その他留意事項</a:t>
            </a:r>
          </a:p>
        </p:txBody>
      </p:sp>
      <p:sp>
        <p:nvSpPr>
          <p:cNvPr id="6" name="テキスト ボックス 5">
            <a:extLst>
              <a:ext uri="{FF2B5EF4-FFF2-40B4-BE49-F238E27FC236}">
                <a16:creationId xmlns:a16="http://schemas.microsoft.com/office/drawing/2014/main" id="{A7EA0753-CBEF-D549-A0AD-1F3946A6F62C}"/>
              </a:ext>
            </a:extLst>
          </p:cNvPr>
          <p:cNvSpPr txBox="1"/>
          <p:nvPr/>
        </p:nvSpPr>
        <p:spPr>
          <a:xfrm>
            <a:off x="503238" y="5406846"/>
            <a:ext cx="6276998" cy="3863878"/>
          </a:xfrm>
          <a:prstGeom prst="rect">
            <a:avLst/>
          </a:prstGeom>
          <a:noFill/>
        </p:spPr>
        <p:txBody>
          <a:bodyPr wrap="square" lIns="72000" rIns="72000" rtlCol="0">
            <a:spAutoFit/>
          </a:bodyPr>
          <a:lstStyle/>
          <a:p>
            <a:pPr>
              <a:lnSpc>
                <a:spcPts val="1400"/>
              </a:lnSpc>
            </a:pPr>
            <a:r>
              <a:rPr lang="ja-JP" altLang="en-US" sz="1200" dirty="0">
                <a:latin typeface="Meiryo" panose="020B0604030504040204" pitchFamily="34" charset="-128"/>
                <a:ea typeface="Meiryo" panose="020B0604030504040204" pitchFamily="34" charset="-128"/>
              </a:rPr>
              <a:t>（１）</a:t>
            </a:r>
            <a:r>
              <a:rPr lang="ja-JP" altLang="en-US" sz="1200" u="sng" dirty="0">
                <a:latin typeface="Meiryo" panose="020B0604030504040204" pitchFamily="34" charset="-128"/>
                <a:ea typeface="Meiryo" panose="020B0604030504040204" pitchFamily="34" charset="-128"/>
              </a:rPr>
              <a:t>交付金の支払いについては、実施報告書の提出を受け、交付金額の確定後の完了払　　　　　　　　</a:t>
            </a:r>
            <a:endParaRPr lang="en-US" altLang="ja-JP" sz="1200" u="sng"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　　　</a:t>
            </a:r>
            <a:r>
              <a:rPr lang="ja-JP" altLang="en-US" sz="1200" u="sng" dirty="0">
                <a:latin typeface="Meiryo" panose="020B0604030504040204" pitchFamily="34" charset="-128"/>
                <a:ea typeface="Meiryo" panose="020B0604030504040204" pitchFamily="34" charset="-128"/>
              </a:rPr>
              <a:t>い</a:t>
            </a:r>
            <a:r>
              <a:rPr lang="ja-JP" altLang="en-US" sz="1200" dirty="0">
                <a:latin typeface="Meiryo" panose="020B0604030504040204" pitchFamily="34" charset="-128"/>
                <a:ea typeface="Meiryo" panose="020B0604030504040204" pitchFamily="34" charset="-128"/>
              </a:rPr>
              <a:t>とします。実施報告には領収書等の添付が必要になるため、</a:t>
            </a:r>
            <a:r>
              <a:rPr lang="ja-JP" altLang="en-US" sz="1200" u="sng" dirty="0">
                <a:latin typeface="Meiryo" panose="020B0604030504040204" pitchFamily="34" charset="-128"/>
                <a:ea typeface="Meiryo" panose="020B0604030504040204" pitchFamily="34" charset="-128"/>
              </a:rPr>
              <a:t>交付金額の入金まで</a:t>
            </a:r>
            <a:endParaRPr lang="en-US" altLang="ja-JP" sz="1200" u="sng"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　　　</a:t>
            </a:r>
            <a:r>
              <a:rPr lang="ja-JP" altLang="en-US" sz="1200" u="sng" dirty="0">
                <a:latin typeface="Meiryo" panose="020B0604030504040204" pitchFamily="34" charset="-128"/>
                <a:ea typeface="Meiryo" panose="020B0604030504040204" pitchFamily="34" charset="-128"/>
              </a:rPr>
              <a:t>の間立て替え払い</a:t>
            </a:r>
            <a:r>
              <a:rPr lang="ja-JP" altLang="en-US" sz="1200" dirty="0">
                <a:latin typeface="Meiryo" panose="020B0604030504040204" pitchFamily="34" charset="-128"/>
                <a:ea typeface="Meiryo" panose="020B0604030504040204" pitchFamily="34" charset="-128"/>
              </a:rPr>
              <a:t>を頂く必要があります。ただし、事業内容や実施団体の性質上、　　　　</a:t>
            </a:r>
            <a:endParaRPr lang="en-US" altLang="ja-JP" sz="1200"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　　　立て替えが困難な場合、八代市日本遺産活用協議会と協議の上、概算払が認められ</a:t>
            </a:r>
            <a:endParaRPr lang="en-US" altLang="ja-JP" sz="1200"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　　　ることがあります。</a:t>
            </a:r>
          </a:p>
          <a:p>
            <a:pPr>
              <a:lnSpc>
                <a:spcPts val="1400"/>
              </a:lnSpc>
            </a:pPr>
            <a:r>
              <a:rPr lang="ja-JP" altLang="en-US" sz="1200" dirty="0">
                <a:latin typeface="Meiryo" panose="020B0604030504040204" pitchFamily="34" charset="-128"/>
                <a:ea typeface="Meiryo" panose="020B0604030504040204" pitchFamily="34" charset="-128"/>
              </a:rPr>
              <a:t>（２）事業の進捗状況確認のため、協議会が実地検査に入ることがあります。</a:t>
            </a:r>
          </a:p>
          <a:p>
            <a:pPr>
              <a:lnSpc>
                <a:spcPts val="1400"/>
              </a:lnSpc>
            </a:pPr>
            <a:r>
              <a:rPr lang="ja-JP" altLang="en-US" sz="1200" dirty="0">
                <a:latin typeface="Meiryo" panose="020B0604030504040204" pitchFamily="34" charset="-128"/>
                <a:ea typeface="Meiryo" panose="020B0604030504040204" pitchFamily="34" charset="-128"/>
              </a:rPr>
              <a:t>（３）以下の場合は、事業プランの採択を取り消すことがあります。ただし、本人の責に</a:t>
            </a:r>
            <a:endParaRPr lang="en-US" altLang="ja-JP" sz="1200"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　　　帰すべき事由にない場合はこの限りではありません。</a:t>
            </a:r>
          </a:p>
          <a:p>
            <a:pPr>
              <a:lnSpc>
                <a:spcPts val="1400"/>
              </a:lnSpc>
            </a:pPr>
            <a:r>
              <a:rPr lang="ja-JP" altLang="en-US" sz="1200" dirty="0">
                <a:latin typeface="Meiryo" panose="020B0604030504040204" pitchFamily="34" charset="-128"/>
                <a:ea typeface="Meiryo" panose="020B0604030504040204" pitchFamily="34" charset="-128"/>
              </a:rPr>
              <a:t>　　　＊事業の遂行が当初の計画通りに行われていない場合</a:t>
            </a:r>
          </a:p>
          <a:p>
            <a:pPr>
              <a:lnSpc>
                <a:spcPts val="1400"/>
              </a:lnSpc>
            </a:pPr>
            <a:r>
              <a:rPr lang="ja-JP" altLang="en-US" sz="1200" dirty="0">
                <a:latin typeface="Meiryo" panose="020B0604030504040204" pitchFamily="34" charset="-128"/>
                <a:ea typeface="Meiryo" panose="020B0604030504040204" pitchFamily="34" charset="-128"/>
              </a:rPr>
              <a:t>　　　＊この実施要領、法令に違反した場合</a:t>
            </a:r>
          </a:p>
          <a:p>
            <a:pPr>
              <a:lnSpc>
                <a:spcPts val="1400"/>
              </a:lnSpc>
            </a:pPr>
            <a:r>
              <a:rPr lang="ja-JP" altLang="en-US" sz="1200" dirty="0">
                <a:latin typeface="Meiryo" panose="020B0604030504040204" pitchFamily="34" charset="-128"/>
                <a:ea typeface="Meiryo" panose="020B0604030504040204" pitchFamily="34" charset="-128"/>
              </a:rPr>
              <a:t>　　　＊不正な申請をした場合</a:t>
            </a:r>
            <a:endParaRPr lang="en-US" altLang="ja-JP" sz="1200"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（４）事業プラン応募書類により協議会が取得した個人情報については、以下の利用目的</a:t>
            </a:r>
            <a:br>
              <a:rPr lang="en-US" altLang="ja-JP" sz="1200" dirty="0">
                <a:latin typeface="Meiryo" panose="020B0604030504040204" pitchFamily="34" charset="-128"/>
                <a:ea typeface="Meiryo" panose="020B0604030504040204" pitchFamily="34" charset="-128"/>
              </a:rPr>
            </a:br>
            <a:r>
              <a:rPr lang="ja-JP" altLang="en-US" sz="1200" dirty="0">
                <a:latin typeface="Meiryo" panose="020B0604030504040204" pitchFamily="34" charset="-128"/>
                <a:ea typeface="Meiryo" panose="020B0604030504040204" pitchFamily="34" charset="-128"/>
              </a:rPr>
              <a:t>　　　以外に利用いたしません。</a:t>
            </a:r>
            <a:r>
              <a:rPr lang="ja-JP" altLang="en-US" sz="1200" spc="-110" dirty="0">
                <a:latin typeface="Meiryo" panose="020B0604030504040204" pitchFamily="34" charset="-128"/>
                <a:ea typeface="Meiryo" panose="020B0604030504040204" pitchFamily="34" charset="-128"/>
              </a:rPr>
              <a:t>（ただし、法令等により提供を求められた場合を除きます）</a:t>
            </a:r>
          </a:p>
          <a:p>
            <a:pPr>
              <a:lnSpc>
                <a:spcPts val="1400"/>
              </a:lnSpc>
            </a:pPr>
            <a:r>
              <a:rPr lang="ja-JP" altLang="en-US" sz="1200" dirty="0">
                <a:latin typeface="Meiryo" panose="020B0604030504040204" pitchFamily="34" charset="-128"/>
                <a:ea typeface="Meiryo" panose="020B0604030504040204" pitchFamily="34" charset="-128"/>
              </a:rPr>
              <a:t>　　　＊事業における事業実施者の審査・選考・事業管理への利用</a:t>
            </a:r>
          </a:p>
          <a:p>
            <a:pPr>
              <a:lnSpc>
                <a:spcPts val="1400"/>
              </a:lnSpc>
            </a:pPr>
            <a:r>
              <a:rPr lang="ja-JP" altLang="en-US" sz="1200" dirty="0">
                <a:latin typeface="Meiryo" panose="020B0604030504040204" pitchFamily="34" charset="-128"/>
                <a:ea typeface="Meiryo" panose="020B0604030504040204" pitchFamily="34" charset="-128"/>
              </a:rPr>
              <a:t>　　　＊採択後の事務連絡、資料送付、効果分析への利用</a:t>
            </a:r>
          </a:p>
          <a:p>
            <a:pPr>
              <a:lnSpc>
                <a:spcPts val="1400"/>
              </a:lnSpc>
            </a:pPr>
            <a:r>
              <a:rPr lang="ja-JP" altLang="en-US" sz="1200" dirty="0">
                <a:latin typeface="Meiryo" panose="020B0604030504040204" pitchFamily="34" charset="-128"/>
                <a:ea typeface="Meiryo" panose="020B0604030504040204" pitchFamily="34" charset="-128"/>
              </a:rPr>
              <a:t>　　　＊応募情報を集計・分析し、応募者を識別・特定できない形態に加工した統計デー</a:t>
            </a:r>
            <a:br>
              <a:rPr lang="en-US" altLang="ja-JP" sz="1200" dirty="0">
                <a:latin typeface="Meiryo" panose="020B0604030504040204" pitchFamily="34" charset="-128"/>
                <a:ea typeface="Meiryo" panose="020B0604030504040204" pitchFamily="34" charset="-128"/>
              </a:rPr>
            </a:br>
            <a:r>
              <a:rPr lang="ja-JP" altLang="en-US" sz="1200" dirty="0">
                <a:latin typeface="Meiryo" panose="020B0604030504040204" pitchFamily="34" charset="-128"/>
                <a:ea typeface="Meiryo" panose="020B0604030504040204" pitchFamily="34" charset="-128"/>
              </a:rPr>
              <a:t>　　　　タ作成への利用</a:t>
            </a:r>
            <a:endParaRPr lang="en-US" altLang="ja-JP" sz="1200"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（５）採択されました事業プランについては、市</a:t>
            </a:r>
            <a:r>
              <a:rPr lang="en-US" altLang="ja-JP" sz="1200" dirty="0">
                <a:latin typeface="Meiryo" panose="020B0604030504040204" pitchFamily="34" charset="-128"/>
                <a:ea typeface="Meiryo" panose="020B0604030504040204" pitchFamily="34" charset="-128"/>
              </a:rPr>
              <a:t>HP</a:t>
            </a:r>
            <a:r>
              <a:rPr lang="ja-JP" altLang="en-US" sz="1200" dirty="0">
                <a:latin typeface="Meiryo" panose="020B0604030504040204" pitchFamily="34" charset="-128"/>
                <a:ea typeface="Meiryo" panose="020B0604030504040204" pitchFamily="34" charset="-128"/>
              </a:rPr>
              <a:t>・広報紙などで</a:t>
            </a:r>
            <a:r>
              <a:rPr lang="ja-JP" altLang="ja-JP" sz="1200" dirty="0">
                <a:latin typeface="Meiryo" panose="020B0604030504040204" pitchFamily="34" charset="-128"/>
                <a:ea typeface="Meiryo" panose="020B0604030504040204" pitchFamily="34" charset="-128"/>
              </a:rPr>
              <a:t>、</a:t>
            </a:r>
            <a:r>
              <a:rPr lang="ja-JP" altLang="ja-JP" sz="1200" u="sng" dirty="0">
                <a:latin typeface="Meiryo" panose="020B0604030504040204" pitchFamily="34" charset="-128"/>
                <a:ea typeface="Meiryo" panose="020B0604030504040204" pitchFamily="34" charset="-128"/>
              </a:rPr>
              <a:t>選定された者の名</a:t>
            </a:r>
            <a:endParaRPr lang="en-US" altLang="ja-JP" sz="1200" u="sng"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　　　</a:t>
            </a:r>
            <a:r>
              <a:rPr lang="ja-JP" altLang="ja-JP" sz="1200" u="sng" dirty="0">
                <a:latin typeface="Meiryo" panose="020B0604030504040204" pitchFamily="34" charset="-128"/>
                <a:ea typeface="Meiryo" panose="020B0604030504040204" pitchFamily="34" charset="-128"/>
              </a:rPr>
              <a:t>称及び採択された事業名、事業概要等を公表</a:t>
            </a:r>
            <a:r>
              <a:rPr lang="ja-JP" altLang="ja-JP" sz="1200" dirty="0">
                <a:latin typeface="Meiryo" panose="020B0604030504040204" pitchFamily="34" charset="-128"/>
                <a:ea typeface="Meiryo" panose="020B0604030504040204" pitchFamily="34" charset="-128"/>
              </a:rPr>
              <a:t>いたします。</a:t>
            </a:r>
          </a:p>
          <a:p>
            <a:pPr>
              <a:lnSpc>
                <a:spcPts val="1400"/>
              </a:lnSpc>
            </a:pPr>
            <a:r>
              <a:rPr lang="ja-JP" altLang="en-US" sz="1200" dirty="0">
                <a:latin typeface="Meiryo" panose="020B0604030504040204" pitchFamily="34" charset="-128"/>
                <a:ea typeface="Meiryo" panose="020B0604030504040204" pitchFamily="34" charset="-128"/>
              </a:rPr>
              <a:t>（６）協議会では、</a:t>
            </a:r>
            <a:r>
              <a:rPr lang="ja-JP" altLang="en-US" sz="1200" u="sng" dirty="0">
                <a:latin typeface="Meiryo" panose="020B0604030504040204" pitchFamily="34" charset="-128"/>
                <a:ea typeface="Meiryo" panose="020B0604030504040204" pitchFamily="34" charset="-128"/>
              </a:rPr>
              <a:t>採択されました事業プランは全面的にサポートを予定</a:t>
            </a:r>
            <a:r>
              <a:rPr lang="ja-JP" altLang="en-US" sz="1200" dirty="0">
                <a:latin typeface="Meiryo" panose="020B0604030504040204" pitchFamily="34" charset="-128"/>
                <a:ea typeface="Meiryo" panose="020B0604030504040204" pitchFamily="34" charset="-128"/>
              </a:rPr>
              <a:t>しております。　　　</a:t>
            </a:r>
            <a:endParaRPr lang="en-US" altLang="ja-JP" sz="1200" dirty="0">
              <a:latin typeface="Meiryo" panose="020B0604030504040204" pitchFamily="34" charset="-128"/>
              <a:ea typeface="Meiryo" panose="020B0604030504040204" pitchFamily="34" charset="-128"/>
            </a:endParaRPr>
          </a:p>
          <a:p>
            <a:pPr>
              <a:lnSpc>
                <a:spcPts val="1400"/>
              </a:lnSpc>
            </a:pPr>
            <a:r>
              <a:rPr lang="ja-JP" altLang="en-US" sz="1200" dirty="0">
                <a:latin typeface="Meiryo" panose="020B0604030504040204" pitchFamily="34" charset="-128"/>
                <a:ea typeface="Meiryo" panose="020B0604030504040204" pitchFamily="34" charset="-128"/>
              </a:rPr>
              <a:t>　　　サポートの内容等については改めてご連絡させていただきます。</a:t>
            </a:r>
          </a:p>
        </p:txBody>
      </p:sp>
    </p:spTree>
    <p:extLst>
      <p:ext uri="{BB962C8B-B14F-4D97-AF65-F5344CB8AC3E}">
        <p14:creationId xmlns:p14="http://schemas.microsoft.com/office/powerpoint/2010/main" val="150491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FD4B5-2105-2CCC-E70D-A0474E8A67F4}"/>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EC9051B4-0F73-591F-109B-D556BA77792E}"/>
              </a:ext>
            </a:extLst>
          </p:cNvPr>
          <p:cNvPicPr>
            <a:picLocks noChangeAspect="1"/>
          </p:cNvPicPr>
          <p:nvPr/>
        </p:nvPicPr>
        <p:blipFill>
          <a:blip r:embed="rId2"/>
          <a:stretch>
            <a:fillRect/>
          </a:stretch>
        </p:blipFill>
        <p:spPr>
          <a:xfrm>
            <a:off x="59634" y="10456"/>
            <a:ext cx="1893262" cy="294989"/>
          </a:xfrm>
          <a:prstGeom prst="rect">
            <a:avLst/>
          </a:prstGeom>
        </p:spPr>
      </p:pic>
      <p:sp>
        <p:nvSpPr>
          <p:cNvPr id="15" name="正方形/長方形 14">
            <a:extLst>
              <a:ext uri="{FF2B5EF4-FFF2-40B4-BE49-F238E27FC236}">
                <a16:creationId xmlns:a16="http://schemas.microsoft.com/office/drawing/2014/main" id="{0104CD88-4BEB-7037-4D4A-7F308B1F35F5}"/>
              </a:ext>
            </a:extLst>
          </p:cNvPr>
          <p:cNvSpPr/>
          <p:nvPr/>
        </p:nvSpPr>
        <p:spPr>
          <a:xfrm>
            <a:off x="358440" y="691963"/>
            <a:ext cx="6365888" cy="9226737"/>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900"/>
              </a:lnSpc>
            </a:pPr>
            <a:r>
              <a:rPr lang="ja-JP" altLang="en-US" sz="1200" b="1" dirty="0">
                <a:solidFill>
                  <a:schemeClr val="tx1"/>
                </a:solidFill>
                <a:latin typeface="Meiryo" panose="020B0604030504040204" pitchFamily="34" charset="-128"/>
                <a:ea typeface="Meiryo" panose="020B0604030504040204" pitchFamily="34" charset="-128"/>
              </a:rPr>
              <a:t>＜</a:t>
            </a:r>
            <a:r>
              <a:rPr lang="en-US" altLang="ja-JP" sz="1200" b="1" dirty="0">
                <a:solidFill>
                  <a:schemeClr val="tx1"/>
                </a:solidFill>
                <a:latin typeface="Meiryo" panose="020B0604030504040204" pitchFamily="34" charset="-128"/>
                <a:ea typeface="Meiryo" panose="020B0604030504040204" pitchFamily="34" charset="-128"/>
              </a:rPr>
              <a:t>｢</a:t>
            </a:r>
            <a:r>
              <a:rPr lang="ja-JP" altLang="en-US" sz="1200" b="1" dirty="0">
                <a:solidFill>
                  <a:schemeClr val="tx1"/>
                </a:solidFill>
                <a:latin typeface="Meiryo" panose="020B0604030504040204" pitchFamily="34" charset="-128"/>
                <a:ea typeface="Meiryo" panose="020B0604030504040204" pitchFamily="34" charset="-128"/>
              </a:rPr>
              <a:t>日本遺産</a:t>
            </a:r>
            <a:r>
              <a:rPr lang="en-US" altLang="ja-JP" sz="1200" b="1" dirty="0">
                <a:solidFill>
                  <a:schemeClr val="tx1"/>
                </a:solidFill>
                <a:latin typeface="Meiryo" panose="020B0604030504040204" pitchFamily="34" charset="-128"/>
                <a:ea typeface="Meiryo" panose="020B0604030504040204" pitchFamily="34" charset="-128"/>
              </a:rPr>
              <a:t>｣</a:t>
            </a:r>
            <a:r>
              <a:rPr lang="ja-JP" altLang="en-US" sz="1200" b="1" dirty="0">
                <a:solidFill>
                  <a:schemeClr val="tx1"/>
                </a:solidFill>
                <a:latin typeface="Meiryo" panose="020B0604030504040204" pitchFamily="34" charset="-128"/>
                <a:ea typeface="Meiryo" panose="020B0604030504040204" pitchFamily="34" charset="-128"/>
              </a:rPr>
              <a:t>として認定されたストーリーの概要＞</a:t>
            </a:r>
            <a:endParaRPr lang="en-US" altLang="ja-JP" sz="1200" b="1" dirty="0">
              <a:solidFill>
                <a:schemeClr val="tx1"/>
              </a:solidFill>
              <a:latin typeface="Meiryo" panose="020B0604030504040204" pitchFamily="34" charset="-128"/>
              <a:ea typeface="Meiryo" panose="020B0604030504040204" pitchFamily="34" charset="-128"/>
            </a:endParaRPr>
          </a:p>
          <a:p>
            <a:pPr>
              <a:lnSpc>
                <a:spcPts val="1900"/>
              </a:lnSpc>
            </a:pPr>
            <a:r>
              <a:rPr lang="ja-JP" altLang="en-US" sz="1200" dirty="0">
                <a:solidFill>
                  <a:schemeClr val="tx1"/>
                </a:solidFill>
                <a:latin typeface="Meiryo" panose="020B0604030504040204" pitchFamily="34" charset="-128"/>
                <a:ea typeface="Meiryo" panose="020B0604030504040204" pitchFamily="34" charset="-128"/>
              </a:rPr>
              <a:t>　かつて全国で築かれた「めがね橋」を今も多く見ることができる熊本。それらの多くは八代で生まれ育った石工たちによって手掛けられました。彼らの卓越した手腕は日本各地で必要とされ、「神田万世橋」や「通潤橋」などの架設を成功に導き、全国に名声を轟かせるまでに至りました。それ故に、八代は多くの「名石工」を輩出した「石工の郷」と呼ばれています。</a:t>
            </a:r>
          </a:p>
          <a:p>
            <a:pPr>
              <a:lnSpc>
                <a:spcPts val="1900"/>
              </a:lnSpc>
            </a:pPr>
            <a:r>
              <a:rPr lang="ja-JP" altLang="en-US" sz="1200" dirty="0">
                <a:solidFill>
                  <a:schemeClr val="tx1"/>
                </a:solidFill>
                <a:latin typeface="Meiryo" panose="020B0604030504040204" pitchFamily="34" charset="-128"/>
                <a:ea typeface="Meiryo" panose="020B0604030504040204" pitchFamily="34" charset="-128"/>
              </a:rPr>
              <a:t>　石工たちは、八代に広大な平野と豊かな実りをもたらした「干拓事業」や、地域の交通を支えた「めがね橋」の架設などに携わり、八代の発展と人々の生活基盤づくりに長きにわたって貢献する中で、己の技を磨き上げ、名もなき石工から名石工へと成長していったのです。</a:t>
            </a:r>
          </a:p>
          <a:p>
            <a:pPr>
              <a:lnSpc>
                <a:spcPts val="1900"/>
              </a:lnSpc>
            </a:pPr>
            <a:r>
              <a:rPr lang="ja-JP" altLang="en-US" sz="1200" dirty="0">
                <a:solidFill>
                  <a:schemeClr val="tx1"/>
                </a:solidFill>
                <a:latin typeface="Meiryo" panose="020B0604030504040204" pitchFamily="34" charset="-128"/>
                <a:ea typeface="Meiryo" panose="020B0604030504040204" pitchFamily="34" charset="-128"/>
              </a:rPr>
              <a:t>　彼らが築いた堅牢な干拓樋門、川面に美しいアーチを描くめがね橋、見事な棚田の石垣などの石造りのレガシーは百余年たった今も、まちの景観や人々の暮らしの中に生き続けており、訪れる人々を「石工の郷」へと誘ってくれます。</a:t>
            </a:r>
            <a:endParaRPr lang="en-US" altLang="ja-JP" sz="1200" dirty="0">
              <a:solidFill>
                <a:schemeClr val="tx1"/>
              </a:solidFill>
              <a:latin typeface="Meiryo" panose="020B0604030504040204" pitchFamily="34" charset="-128"/>
              <a:ea typeface="Meiryo" panose="020B0604030504040204" pitchFamily="34" charset="-128"/>
            </a:endParaRPr>
          </a:p>
          <a:p>
            <a:pPr>
              <a:lnSpc>
                <a:spcPts val="1900"/>
              </a:lnSpc>
            </a:pPr>
            <a:endParaRPr lang="en-US" altLang="ja-JP" sz="1200" dirty="0">
              <a:solidFill>
                <a:schemeClr val="tx1"/>
              </a:solidFill>
              <a:latin typeface="Meiryo" panose="020B0604030504040204" pitchFamily="34" charset="-128"/>
              <a:ea typeface="Meiryo" panose="020B0604030504040204" pitchFamily="34" charset="-128"/>
            </a:endParaRPr>
          </a:p>
          <a:p>
            <a:pPr>
              <a:lnSpc>
                <a:spcPts val="1900"/>
              </a:lnSpc>
            </a:pPr>
            <a:endParaRPr lang="en-US" altLang="ja-JP" sz="1200" dirty="0">
              <a:solidFill>
                <a:schemeClr val="tx1"/>
              </a:solidFill>
              <a:latin typeface="Meiryo" panose="020B0604030504040204" pitchFamily="34" charset="-128"/>
              <a:ea typeface="Meiryo" panose="020B0604030504040204" pitchFamily="34" charset="-128"/>
            </a:endParaRPr>
          </a:p>
          <a:p>
            <a:pPr>
              <a:lnSpc>
                <a:spcPts val="1900"/>
              </a:lnSpc>
            </a:pPr>
            <a:endParaRPr lang="en-US" altLang="ja-JP" sz="1200" dirty="0">
              <a:solidFill>
                <a:schemeClr val="tx1"/>
              </a:solidFill>
              <a:latin typeface="Meiryo" panose="020B0604030504040204" pitchFamily="34" charset="-128"/>
              <a:ea typeface="Meiryo" panose="020B0604030504040204" pitchFamily="34" charset="-128"/>
            </a:endParaRPr>
          </a:p>
          <a:p>
            <a:pPr>
              <a:lnSpc>
                <a:spcPts val="1900"/>
              </a:lnSpc>
            </a:pPr>
            <a:endParaRPr lang="en-US" altLang="ja-JP" sz="1200" dirty="0">
              <a:solidFill>
                <a:schemeClr val="tx1"/>
              </a:solidFill>
              <a:latin typeface="Meiryo" panose="020B0604030504040204" pitchFamily="34" charset="-128"/>
              <a:ea typeface="Meiryo" panose="020B0604030504040204" pitchFamily="34" charset="-128"/>
            </a:endParaRPr>
          </a:p>
          <a:p>
            <a:pPr>
              <a:lnSpc>
                <a:spcPts val="1900"/>
              </a:lnSpc>
            </a:pPr>
            <a:endParaRPr lang="en-US" altLang="ja-JP" sz="1200" dirty="0">
              <a:solidFill>
                <a:schemeClr val="tx1"/>
              </a:solidFill>
              <a:latin typeface="Meiryo" panose="020B0604030504040204" pitchFamily="34" charset="-128"/>
              <a:ea typeface="Meiryo" panose="020B0604030504040204" pitchFamily="34" charset="-128"/>
            </a:endParaRPr>
          </a:p>
          <a:p>
            <a:pPr>
              <a:lnSpc>
                <a:spcPts val="1900"/>
              </a:lnSpc>
            </a:pPr>
            <a:endParaRPr lang="en-US" altLang="ja-JP" sz="1200" dirty="0">
              <a:solidFill>
                <a:schemeClr val="tx1"/>
              </a:solidFill>
              <a:latin typeface="Meiryo" panose="020B0604030504040204" pitchFamily="34" charset="-128"/>
              <a:ea typeface="Meiryo" panose="020B0604030504040204" pitchFamily="34" charset="-128"/>
            </a:endParaRPr>
          </a:p>
          <a:p>
            <a:pPr>
              <a:lnSpc>
                <a:spcPts val="1900"/>
              </a:lnSpc>
            </a:pPr>
            <a:endParaRPr lang="en-US" altLang="ja-JP" sz="1200" dirty="0">
              <a:solidFill>
                <a:schemeClr val="tx1"/>
              </a:solidFill>
              <a:latin typeface="Meiryo" panose="020B0604030504040204" pitchFamily="34" charset="-128"/>
              <a:ea typeface="Meiryo" panose="020B0604030504040204" pitchFamily="34" charset="-128"/>
            </a:endParaRPr>
          </a:p>
          <a:p>
            <a:pPr>
              <a:lnSpc>
                <a:spcPts val="1900"/>
              </a:lnSpc>
            </a:pPr>
            <a:endParaRPr lang="ja-JP" altLang="en-US" sz="1200" dirty="0">
              <a:solidFill>
                <a:schemeClr val="tx1"/>
              </a:solidFill>
              <a:latin typeface="Meiryo" panose="020B0604030504040204" pitchFamily="34" charset="-128"/>
              <a:ea typeface="Meiryo" panose="020B0604030504040204" pitchFamily="34" charset="-128"/>
            </a:endParaRPr>
          </a:p>
        </p:txBody>
      </p:sp>
      <p:grpSp>
        <p:nvGrpSpPr>
          <p:cNvPr id="5" name="グループ化 4">
            <a:extLst>
              <a:ext uri="{FF2B5EF4-FFF2-40B4-BE49-F238E27FC236}">
                <a16:creationId xmlns:a16="http://schemas.microsoft.com/office/drawing/2014/main" id="{95F05EE0-51D3-7291-C39D-1D5D109558C7}"/>
              </a:ext>
            </a:extLst>
          </p:cNvPr>
          <p:cNvGrpSpPr/>
          <p:nvPr/>
        </p:nvGrpSpPr>
        <p:grpSpPr>
          <a:xfrm>
            <a:off x="662042" y="4094920"/>
            <a:ext cx="5732353" cy="5569781"/>
            <a:chOff x="549968" y="4094920"/>
            <a:chExt cx="5732353" cy="5569781"/>
          </a:xfrm>
        </p:grpSpPr>
        <p:grpSp>
          <p:nvGrpSpPr>
            <p:cNvPr id="3" name="グループ化 2">
              <a:extLst>
                <a:ext uri="{FF2B5EF4-FFF2-40B4-BE49-F238E27FC236}">
                  <a16:creationId xmlns:a16="http://schemas.microsoft.com/office/drawing/2014/main" id="{21D843F0-E6B1-2025-32F1-69461229BA6A}"/>
                </a:ext>
              </a:extLst>
            </p:cNvPr>
            <p:cNvGrpSpPr/>
            <p:nvPr/>
          </p:nvGrpSpPr>
          <p:grpSpPr>
            <a:xfrm>
              <a:off x="3723429" y="4094921"/>
              <a:ext cx="2558892" cy="5569779"/>
              <a:chOff x="3703638" y="4094921"/>
              <a:chExt cx="2802832" cy="6100747"/>
            </a:xfrm>
          </p:grpSpPr>
          <p:pic>
            <p:nvPicPr>
              <p:cNvPr id="4" name="図 3">
                <a:extLst>
                  <a:ext uri="{FF2B5EF4-FFF2-40B4-BE49-F238E27FC236}">
                    <a16:creationId xmlns:a16="http://schemas.microsoft.com/office/drawing/2014/main" id="{06E36A80-761D-77DA-B13A-B9F30E440690}"/>
                  </a:ext>
                </a:extLst>
              </p:cNvPr>
              <p:cNvPicPr>
                <a:picLocks noChangeAspect="1"/>
              </p:cNvPicPr>
              <p:nvPr/>
            </p:nvPicPr>
            <p:blipFill>
              <a:blip r:embed="rId3"/>
              <a:stretch>
                <a:fillRect/>
              </a:stretch>
            </p:blipFill>
            <p:spPr>
              <a:xfrm>
                <a:off x="3703638" y="8157419"/>
                <a:ext cx="2802831" cy="2038249"/>
              </a:xfrm>
              <a:prstGeom prst="rect">
                <a:avLst/>
              </a:prstGeom>
            </p:spPr>
          </p:pic>
          <p:pic>
            <p:nvPicPr>
              <p:cNvPr id="6" name="図 5">
                <a:extLst>
                  <a:ext uri="{FF2B5EF4-FFF2-40B4-BE49-F238E27FC236}">
                    <a16:creationId xmlns:a16="http://schemas.microsoft.com/office/drawing/2014/main" id="{F697A243-7780-34BE-283E-EC5002AD16C4}"/>
                  </a:ext>
                </a:extLst>
              </p:cNvPr>
              <p:cNvPicPr>
                <a:picLocks noChangeAspect="1"/>
              </p:cNvPicPr>
              <p:nvPr/>
            </p:nvPicPr>
            <p:blipFill>
              <a:blip r:embed="rId4"/>
              <a:stretch>
                <a:fillRect/>
              </a:stretch>
            </p:blipFill>
            <p:spPr>
              <a:xfrm>
                <a:off x="3703638" y="6099792"/>
                <a:ext cx="2802831" cy="1964971"/>
              </a:xfrm>
              <a:prstGeom prst="rect">
                <a:avLst/>
              </a:prstGeom>
            </p:spPr>
          </p:pic>
          <p:pic>
            <p:nvPicPr>
              <p:cNvPr id="8" name="図 7">
                <a:extLst>
                  <a:ext uri="{FF2B5EF4-FFF2-40B4-BE49-F238E27FC236}">
                    <a16:creationId xmlns:a16="http://schemas.microsoft.com/office/drawing/2014/main" id="{0767BC15-D04B-E80C-FF56-B3B820463724}"/>
                  </a:ext>
                </a:extLst>
              </p:cNvPr>
              <p:cNvPicPr>
                <a:picLocks noChangeAspect="1"/>
              </p:cNvPicPr>
              <p:nvPr/>
            </p:nvPicPr>
            <p:blipFill>
              <a:blip r:embed="rId5"/>
              <a:stretch>
                <a:fillRect/>
              </a:stretch>
            </p:blipFill>
            <p:spPr>
              <a:xfrm>
                <a:off x="3703639" y="4094921"/>
                <a:ext cx="2802831" cy="1868555"/>
              </a:xfrm>
              <a:prstGeom prst="rect">
                <a:avLst/>
              </a:prstGeom>
            </p:spPr>
          </p:pic>
        </p:grpSp>
        <p:pic>
          <p:nvPicPr>
            <p:cNvPr id="2" name="図 1" descr="マップ&#10;&#10;AI によって生成されたコンテンツは間違っている可能性があります。">
              <a:extLst>
                <a:ext uri="{FF2B5EF4-FFF2-40B4-BE49-F238E27FC236}">
                  <a16:creationId xmlns:a16="http://schemas.microsoft.com/office/drawing/2014/main" id="{2F8D515A-1A2E-EE36-E8DE-CC89C079681B}"/>
                </a:ext>
              </a:extLst>
            </p:cNvPr>
            <p:cNvPicPr>
              <a:picLocks noChangeAspect="1"/>
            </p:cNvPicPr>
            <p:nvPr/>
          </p:nvPicPr>
          <p:blipFill>
            <a:blip r:embed="rId6" cstate="print">
              <a:extLst>
                <a:ext uri="{28A0092B-C50C-407E-A947-70E740481C1C}">
                  <a14:useLocalDpi xmlns:a14="http://schemas.microsoft.com/office/drawing/2010/main" val="0"/>
                </a:ext>
              </a:extLst>
            </a:blip>
            <a:srcRect l="1288" t="67576" r="26694" b="5266"/>
            <a:stretch/>
          </p:blipFill>
          <p:spPr>
            <a:xfrm rot="5400000">
              <a:off x="-743956" y="5388844"/>
              <a:ext cx="5569781" cy="2981933"/>
            </a:xfrm>
            <a:prstGeom prst="rect">
              <a:avLst/>
            </a:prstGeom>
            <a:ln>
              <a:solidFill>
                <a:schemeClr val="tx1"/>
              </a:solidFill>
            </a:ln>
          </p:spPr>
        </p:pic>
      </p:grpSp>
    </p:spTree>
    <p:extLst>
      <p:ext uri="{BB962C8B-B14F-4D97-AF65-F5344CB8AC3E}">
        <p14:creationId xmlns:p14="http://schemas.microsoft.com/office/powerpoint/2010/main" val="13848264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2339</TotalTime>
  <Words>2726</Words>
  <Application>Microsoft Office PowerPoint</Application>
  <PresentationFormat>ユーザー設定</PresentationFormat>
  <Paragraphs>163</Paragraphs>
  <Slides>5</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BIZ UDPゴシック</vt:lpstr>
      <vt:lpstr>Meiryo</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TOTOGAWA MIHO</dc:creator>
  <cp:lastModifiedBy>西山　由美子</cp:lastModifiedBy>
  <cp:revision>79</cp:revision>
  <cp:lastPrinted>2026-06-05T04:26:15Z</cp:lastPrinted>
  <dcterms:created xsi:type="dcterms:W3CDTF">2018-08-06T21:43:24Z</dcterms:created>
  <dcterms:modified xsi:type="dcterms:W3CDTF">2026-06-05T09:16:50Z</dcterms:modified>
</cp:coreProperties>
</file>