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0" r:id="rId2"/>
  </p:sldIdLst>
  <p:sldSz cx="9906000" cy="6858000" type="A4"/>
  <p:notesSz cx="6742113" cy="9875838"/>
  <p:defaultTextStyle>
    <a:defPPr>
      <a:defRPr lang="ja-JP"/>
    </a:defPPr>
    <a:lvl1pPr marL="0" algn="l" defTabSz="94725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73628" algn="l" defTabSz="94725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47254" algn="l" defTabSz="94725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420884" algn="l" defTabSz="94725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94507" algn="l" defTabSz="94725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368135" algn="l" defTabSz="94725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841763" algn="l" defTabSz="94725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315390" algn="l" defTabSz="94725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789017" algn="l" defTabSz="94725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  <a:srgbClr val="D4FCDE"/>
    <a:srgbClr val="CCFFFF"/>
    <a:srgbClr val="00FFFF"/>
    <a:srgbClr val="FFFF99"/>
    <a:srgbClr val="FFFFCC"/>
    <a:srgbClr val="FF9900"/>
    <a:srgbClr val="FF00FF"/>
    <a:srgbClr val="FF66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44" autoAdjust="0"/>
    <p:restoredTop sz="92322" autoAdjust="0"/>
  </p:normalViewPr>
  <p:slideViewPr>
    <p:cSldViewPr>
      <p:cViewPr varScale="1">
        <p:scale>
          <a:sx n="63" d="100"/>
          <a:sy n="63" d="100"/>
        </p:scale>
        <p:origin x="908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24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1" y="5"/>
            <a:ext cx="2922165" cy="494189"/>
          </a:xfrm>
          <a:prstGeom prst="rect">
            <a:avLst/>
          </a:prstGeom>
        </p:spPr>
        <p:txBody>
          <a:bodyPr vert="horz" lIns="91450" tIns="45724" rIns="91450" bIns="4572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8359" y="5"/>
            <a:ext cx="2922164" cy="494189"/>
          </a:xfrm>
          <a:prstGeom prst="rect">
            <a:avLst/>
          </a:prstGeom>
        </p:spPr>
        <p:txBody>
          <a:bodyPr vert="horz" lIns="91450" tIns="45724" rIns="91450" bIns="45724" rtlCol="0"/>
          <a:lstStyle>
            <a:lvl1pPr algn="r">
              <a:defRPr sz="1200"/>
            </a:lvl1pPr>
          </a:lstStyle>
          <a:p>
            <a:fld id="{D54FA1D2-F387-49B5-AF29-738BE4B69CE9}" type="datetimeFigureOut">
              <a:rPr kumimoji="1" lang="ja-JP" altLang="en-US" smtClean="0"/>
              <a:pPr/>
              <a:t>2025/4/7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1" y="9380065"/>
            <a:ext cx="2922165" cy="494188"/>
          </a:xfrm>
          <a:prstGeom prst="rect">
            <a:avLst/>
          </a:prstGeom>
        </p:spPr>
        <p:txBody>
          <a:bodyPr vert="horz" lIns="91450" tIns="45724" rIns="91450" bIns="4572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8359" y="9380065"/>
            <a:ext cx="2922164" cy="494188"/>
          </a:xfrm>
          <a:prstGeom prst="rect">
            <a:avLst/>
          </a:prstGeom>
        </p:spPr>
        <p:txBody>
          <a:bodyPr vert="horz" lIns="91450" tIns="45724" rIns="91450" bIns="45724" rtlCol="0" anchor="b"/>
          <a:lstStyle>
            <a:lvl1pPr algn="r">
              <a:defRPr sz="1200"/>
            </a:lvl1pPr>
          </a:lstStyle>
          <a:p>
            <a:fld id="{ED4F9CC4-6F1E-4706-A514-EE15A5DD0C5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50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6" y="9"/>
            <a:ext cx="2922165" cy="494189"/>
          </a:xfrm>
          <a:prstGeom prst="rect">
            <a:avLst/>
          </a:prstGeom>
        </p:spPr>
        <p:txBody>
          <a:bodyPr vert="horz" lIns="91359" tIns="45681" rIns="91359" bIns="4568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8359" y="9"/>
            <a:ext cx="2922164" cy="494189"/>
          </a:xfrm>
          <a:prstGeom prst="rect">
            <a:avLst/>
          </a:prstGeom>
        </p:spPr>
        <p:txBody>
          <a:bodyPr vert="horz" lIns="91359" tIns="45681" rIns="91359" bIns="45681" rtlCol="0"/>
          <a:lstStyle>
            <a:lvl1pPr algn="r">
              <a:defRPr sz="1200"/>
            </a:lvl1pPr>
          </a:lstStyle>
          <a:p>
            <a:fld id="{1386B298-726A-40C5-BC1D-BEF08508568E}" type="datetimeFigureOut">
              <a:rPr kumimoji="1" lang="ja-JP" altLang="en-US" smtClean="0"/>
              <a:pPr/>
              <a:t>2025/4/7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8188"/>
            <a:ext cx="5351463" cy="370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9" tIns="45681" rIns="91359" bIns="45681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744" y="4690829"/>
            <a:ext cx="5394645" cy="4444524"/>
          </a:xfrm>
          <a:prstGeom prst="rect">
            <a:avLst/>
          </a:prstGeom>
        </p:spPr>
        <p:txBody>
          <a:bodyPr vert="horz" lIns="91359" tIns="45681" rIns="91359" bIns="45681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6" y="9380065"/>
            <a:ext cx="2922165" cy="494188"/>
          </a:xfrm>
          <a:prstGeom prst="rect">
            <a:avLst/>
          </a:prstGeom>
        </p:spPr>
        <p:txBody>
          <a:bodyPr vert="horz" lIns="91359" tIns="45681" rIns="91359" bIns="4568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8359" y="9380065"/>
            <a:ext cx="2922164" cy="494188"/>
          </a:xfrm>
          <a:prstGeom prst="rect">
            <a:avLst/>
          </a:prstGeom>
        </p:spPr>
        <p:txBody>
          <a:bodyPr vert="horz" lIns="91359" tIns="45681" rIns="91359" bIns="45681" rtlCol="0" anchor="b"/>
          <a:lstStyle>
            <a:lvl1pPr algn="r">
              <a:defRPr sz="1200"/>
            </a:lvl1pPr>
          </a:lstStyle>
          <a:p>
            <a:fld id="{355F116C-B6AE-4B62-83E0-5B8898D54A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945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472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3628" algn="l" defTabSz="9472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47254" algn="l" defTabSz="9472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20884" algn="l" defTabSz="9472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894507" algn="l" defTabSz="9472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68135" algn="l" defTabSz="9472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41763" algn="l" defTabSz="9472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15390" algn="l" defTabSz="9472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789017" algn="l" defTabSz="9472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6913" y="741363"/>
            <a:ext cx="5348287" cy="37036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B37C9-7F47-4AB8-9EB6-0035D032598C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0789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3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7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0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4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8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41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15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9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E21E-0033-4BA0-A94B-6ADB78931CE8}" type="datetimeFigureOut">
              <a:rPr kumimoji="1" lang="ja-JP" altLang="en-US" smtClean="0"/>
              <a:pPr/>
              <a:t>2025/4/7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8041-834A-4C04-A0B8-421FCD2EF70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E21E-0033-4BA0-A94B-6ADB78931CE8}" type="datetimeFigureOut">
              <a:rPr kumimoji="1" lang="ja-JP" altLang="en-US" smtClean="0"/>
              <a:pPr/>
              <a:t>2025/4/7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8041-834A-4C04-A0B8-421FCD2EF70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97" y="366713"/>
            <a:ext cx="1671639" cy="780097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1476" y="366713"/>
            <a:ext cx="4849814" cy="78009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E21E-0033-4BA0-A94B-6ADB78931CE8}" type="datetimeFigureOut">
              <a:rPr kumimoji="1" lang="ja-JP" altLang="en-US" smtClean="0"/>
              <a:pPr/>
              <a:t>2025/4/7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8041-834A-4C04-A0B8-421FCD2EF70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E21E-0033-4BA0-A94B-6ADB78931CE8}" type="datetimeFigureOut">
              <a:rPr kumimoji="1" lang="ja-JP" altLang="en-US" smtClean="0"/>
              <a:pPr/>
              <a:t>2025/4/7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8041-834A-4C04-A0B8-421FCD2EF70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8" y="4406912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8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7362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472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20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945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681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417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153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78901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E21E-0033-4BA0-A94B-6ADB78931CE8}" type="datetimeFigureOut">
              <a:rPr kumimoji="1" lang="ja-JP" altLang="en-US" smtClean="0"/>
              <a:pPr/>
              <a:t>2025/4/7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8041-834A-4C04-A0B8-421FCD2EF70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1478" y="2133601"/>
            <a:ext cx="3260725" cy="6034088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97303" y="2133601"/>
            <a:ext cx="3260725" cy="6034088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E21E-0033-4BA0-A94B-6ADB78931CE8}" type="datetimeFigureOut">
              <a:rPr kumimoji="1" lang="ja-JP" altLang="en-US" smtClean="0"/>
              <a:pPr/>
              <a:t>2025/4/7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8041-834A-4C04-A0B8-421FCD2EF70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4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3628" indent="0">
              <a:buNone/>
              <a:defRPr sz="2000" b="1"/>
            </a:lvl2pPr>
            <a:lvl3pPr marL="947254" indent="0">
              <a:buNone/>
              <a:defRPr sz="1800" b="1"/>
            </a:lvl3pPr>
            <a:lvl4pPr marL="1420884" indent="0">
              <a:buNone/>
              <a:defRPr sz="1600" b="1"/>
            </a:lvl4pPr>
            <a:lvl5pPr marL="1894507" indent="0">
              <a:buNone/>
              <a:defRPr sz="1600" b="1"/>
            </a:lvl5pPr>
            <a:lvl6pPr marL="2368135" indent="0">
              <a:buNone/>
              <a:defRPr sz="1600" b="1"/>
            </a:lvl6pPr>
            <a:lvl7pPr marL="2841763" indent="0">
              <a:buNone/>
              <a:defRPr sz="1600" b="1"/>
            </a:lvl7pPr>
            <a:lvl8pPr marL="3315390" indent="0">
              <a:buNone/>
              <a:defRPr sz="1600" b="1"/>
            </a:lvl8pPr>
            <a:lvl9pPr marL="3789017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4" y="2174877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6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3628" indent="0">
              <a:buNone/>
              <a:defRPr sz="2000" b="1"/>
            </a:lvl2pPr>
            <a:lvl3pPr marL="947254" indent="0">
              <a:buNone/>
              <a:defRPr sz="1800" b="1"/>
            </a:lvl3pPr>
            <a:lvl4pPr marL="1420884" indent="0">
              <a:buNone/>
              <a:defRPr sz="1600" b="1"/>
            </a:lvl4pPr>
            <a:lvl5pPr marL="1894507" indent="0">
              <a:buNone/>
              <a:defRPr sz="1600" b="1"/>
            </a:lvl5pPr>
            <a:lvl6pPr marL="2368135" indent="0">
              <a:buNone/>
              <a:defRPr sz="1600" b="1"/>
            </a:lvl6pPr>
            <a:lvl7pPr marL="2841763" indent="0">
              <a:buNone/>
              <a:defRPr sz="1600" b="1"/>
            </a:lvl7pPr>
            <a:lvl8pPr marL="3315390" indent="0">
              <a:buNone/>
              <a:defRPr sz="1600" b="1"/>
            </a:lvl8pPr>
            <a:lvl9pPr marL="3789017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6" y="2174877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E21E-0033-4BA0-A94B-6ADB78931CE8}" type="datetimeFigureOut">
              <a:rPr kumimoji="1" lang="ja-JP" altLang="en-US" smtClean="0"/>
              <a:pPr/>
              <a:t>2025/4/7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8041-834A-4C04-A0B8-421FCD2EF70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E21E-0033-4BA0-A94B-6ADB78931CE8}" type="datetimeFigureOut">
              <a:rPr kumimoji="1" lang="ja-JP" altLang="en-US" smtClean="0"/>
              <a:pPr/>
              <a:t>2025/4/7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8041-834A-4C04-A0B8-421FCD2EF70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E21E-0033-4BA0-A94B-6ADB78931CE8}" type="datetimeFigureOut">
              <a:rPr kumimoji="1" lang="ja-JP" altLang="en-US" smtClean="0"/>
              <a:pPr/>
              <a:t>2025/4/7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8041-834A-4C04-A0B8-421FCD2EF70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3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4" y="27306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2" y="1435109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3628" indent="0">
              <a:buNone/>
              <a:defRPr sz="1300"/>
            </a:lvl2pPr>
            <a:lvl3pPr marL="947254" indent="0">
              <a:buNone/>
              <a:defRPr sz="1100"/>
            </a:lvl3pPr>
            <a:lvl4pPr marL="1420884" indent="0">
              <a:buNone/>
              <a:defRPr sz="1000"/>
            </a:lvl4pPr>
            <a:lvl5pPr marL="1894507" indent="0">
              <a:buNone/>
              <a:defRPr sz="1000"/>
            </a:lvl5pPr>
            <a:lvl6pPr marL="2368135" indent="0">
              <a:buNone/>
              <a:defRPr sz="1000"/>
            </a:lvl6pPr>
            <a:lvl7pPr marL="2841763" indent="0">
              <a:buNone/>
              <a:defRPr sz="1000"/>
            </a:lvl7pPr>
            <a:lvl8pPr marL="3315390" indent="0">
              <a:buNone/>
              <a:defRPr sz="1000"/>
            </a:lvl8pPr>
            <a:lvl9pPr marL="3789017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E21E-0033-4BA0-A94B-6ADB78931CE8}" type="datetimeFigureOut">
              <a:rPr kumimoji="1" lang="ja-JP" altLang="en-US" smtClean="0"/>
              <a:pPr/>
              <a:t>2025/4/7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8041-834A-4C04-A0B8-421FCD2EF70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4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73628" indent="0">
              <a:buNone/>
              <a:defRPr sz="2900"/>
            </a:lvl2pPr>
            <a:lvl3pPr marL="947254" indent="0">
              <a:buNone/>
              <a:defRPr sz="2500"/>
            </a:lvl3pPr>
            <a:lvl4pPr marL="1420884" indent="0">
              <a:buNone/>
              <a:defRPr sz="2000"/>
            </a:lvl4pPr>
            <a:lvl5pPr marL="1894507" indent="0">
              <a:buNone/>
              <a:defRPr sz="2000"/>
            </a:lvl5pPr>
            <a:lvl6pPr marL="2368135" indent="0">
              <a:buNone/>
              <a:defRPr sz="2000"/>
            </a:lvl6pPr>
            <a:lvl7pPr marL="2841763" indent="0">
              <a:buNone/>
              <a:defRPr sz="2000"/>
            </a:lvl7pPr>
            <a:lvl8pPr marL="3315390" indent="0">
              <a:buNone/>
              <a:defRPr sz="2000"/>
            </a:lvl8pPr>
            <a:lvl9pPr marL="3789017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6" y="5367340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3628" indent="0">
              <a:buNone/>
              <a:defRPr sz="1300"/>
            </a:lvl2pPr>
            <a:lvl3pPr marL="947254" indent="0">
              <a:buNone/>
              <a:defRPr sz="1100"/>
            </a:lvl3pPr>
            <a:lvl4pPr marL="1420884" indent="0">
              <a:buNone/>
              <a:defRPr sz="1000"/>
            </a:lvl4pPr>
            <a:lvl5pPr marL="1894507" indent="0">
              <a:buNone/>
              <a:defRPr sz="1000"/>
            </a:lvl5pPr>
            <a:lvl6pPr marL="2368135" indent="0">
              <a:buNone/>
              <a:defRPr sz="1000"/>
            </a:lvl6pPr>
            <a:lvl7pPr marL="2841763" indent="0">
              <a:buNone/>
              <a:defRPr sz="1000"/>
            </a:lvl7pPr>
            <a:lvl8pPr marL="3315390" indent="0">
              <a:buNone/>
              <a:defRPr sz="1000"/>
            </a:lvl8pPr>
            <a:lvl9pPr marL="3789017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E21E-0033-4BA0-A94B-6ADB78931CE8}" type="datetimeFigureOut">
              <a:rPr kumimoji="1" lang="ja-JP" altLang="en-US" smtClean="0"/>
              <a:pPr/>
              <a:t>2025/4/7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8041-834A-4C04-A0B8-421FCD2EF70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4725" tIns="47363" rIns="94725" bIns="47363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14"/>
            <a:ext cx="8915400" cy="4525963"/>
          </a:xfrm>
          <a:prstGeom prst="rect">
            <a:avLst/>
          </a:prstGeom>
        </p:spPr>
        <p:txBody>
          <a:bodyPr vert="horz" lIns="94725" tIns="47363" rIns="94725" bIns="4736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4725" tIns="47363" rIns="94725" bIns="4736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5E21E-0033-4BA0-A94B-6ADB78931CE8}" type="datetimeFigureOut">
              <a:rPr kumimoji="1" lang="ja-JP" altLang="en-US" smtClean="0"/>
              <a:pPr/>
              <a:t>2025/4/7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2" y="6356361"/>
            <a:ext cx="3136900" cy="365125"/>
          </a:xfrm>
          <a:prstGeom prst="rect">
            <a:avLst/>
          </a:prstGeom>
        </p:spPr>
        <p:txBody>
          <a:bodyPr vert="horz" lIns="94725" tIns="47363" rIns="94725" bIns="4736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4725" tIns="47363" rIns="94725" bIns="4736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A8041-834A-4C04-A0B8-421FCD2EF70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47254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221" indent="-355221" algn="l" defTabSz="94725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69644" indent="-296018" algn="l" defTabSz="947254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4064" indent="-236814" algn="l" defTabSz="947254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695" indent="-236814" algn="l" defTabSz="947254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31323" indent="-236814" algn="l" defTabSz="947254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04950" indent="-236814" algn="l" defTabSz="94725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8575" indent="-236814" algn="l" defTabSz="94725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2204" indent="-236814" algn="l" defTabSz="94725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5832" indent="-236814" algn="l" defTabSz="94725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472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3628" algn="l" defTabSz="9472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47254" algn="l" defTabSz="9472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20884" algn="l" defTabSz="9472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94507" algn="l" defTabSz="9472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68135" algn="l" defTabSz="9472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41763" algn="l" defTabSz="9472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15390" algn="l" defTabSz="9472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89017" algn="l" defTabSz="9472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344488" y="2096504"/>
            <a:ext cx="3135546" cy="1980568"/>
          </a:xfrm>
          <a:prstGeom prst="roundRect">
            <a:avLst>
              <a:gd name="adj" fmla="val 241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○農林漁業者が</a:t>
            </a:r>
            <a:r>
              <a:rPr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次産業化に取り組み、販路拡大を図るためには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取引先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が求める量（ロット）を製造する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必要がある</a:t>
            </a:r>
            <a:r>
              <a:rPr lang="ja-JP" altLang="en-US" sz="19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ja-JP" altLang="en-US" sz="19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二等辺三角形 7"/>
          <p:cNvSpPr/>
          <p:nvPr/>
        </p:nvSpPr>
        <p:spPr>
          <a:xfrm rot="5400000">
            <a:off x="3330159" y="3108299"/>
            <a:ext cx="744541" cy="15675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0472" y="1791908"/>
            <a:ext cx="1278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＜現状</a:t>
            </a:r>
            <a:r>
              <a:rPr lang="ja-JP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課題＞</a:t>
            </a:r>
            <a:endParaRPr lang="ja-JP" altLang="en-US" sz="1200" b="1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275725" y="815830"/>
            <a:ext cx="9379879" cy="913841"/>
          </a:xfrm>
          <a:prstGeom prst="rect">
            <a:avLst/>
          </a:prstGeom>
          <a:solidFill>
            <a:schemeClr val="bg1">
              <a:alpha val="20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6213" indent="-176213">
              <a:lnSpc>
                <a:spcPts val="18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（取組みの概要）</a:t>
            </a:r>
            <a:endParaRPr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6213" indent="-176213">
              <a:lnSpc>
                <a:spcPts val="18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６次化商品の量産に取り組む際に必要となる加工機器等の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導入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を支援</a:t>
            </a:r>
            <a:endParaRPr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6213" indent="-176213">
              <a:lnSpc>
                <a:spcPts val="18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主な要件</a:t>
            </a:r>
            <a:r>
              <a:rPr lang="en-US" altLang="ja-JP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農林漁業者</a:t>
            </a:r>
            <a:r>
              <a:rPr lang="en-US" altLang="ja-JP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戸以上で構成する団体・法人　・農業協同組合、農業協同組合出資法人等　・たけモン くまモン </a:t>
            </a:r>
            <a:r>
              <a:rPr lang="ja-JP" altLang="en-US" sz="1400" dirty="0" err="1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うまか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モン プロジェクト商品認定事業者（</a:t>
            </a:r>
            <a:r>
              <a:rPr lang="en-US" altLang="ja-JP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H28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年度以降の熊本県農産物加工コンクール入賞者）</a:t>
            </a:r>
            <a:endParaRPr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6213" indent="-176213">
              <a:lnSpc>
                <a:spcPts val="18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 ・総合化事業計画認定を受けた農林漁業者団体</a:t>
            </a:r>
            <a:endParaRPr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6213" indent="-176213">
              <a:lnSpc>
                <a:spcPts val="1800"/>
              </a:lnSpc>
            </a:pPr>
            <a:endParaRPr lang="en-US" altLang="ja-JP" sz="14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AutoShape 15"/>
          <p:cNvSpPr>
            <a:spLocks noChangeArrowheads="1"/>
          </p:cNvSpPr>
          <p:nvPr/>
        </p:nvSpPr>
        <p:spPr bwMode="auto">
          <a:xfrm>
            <a:off x="344488" y="73830"/>
            <a:ext cx="9379879" cy="491289"/>
          </a:xfrm>
          <a:prstGeom prst="roundRect">
            <a:avLst>
              <a:gd name="adj" fmla="val 21125"/>
            </a:avLst>
          </a:prstGeom>
          <a:gradFill rotWithShape="1">
            <a:gsLst>
              <a:gs pos="0">
                <a:srgbClr val="990008"/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lIns="91339" tIns="45671" rIns="91339" bIns="45671" anchor="ctr" anchorCtr="0"/>
          <a:lstStyle>
            <a:lvl1pPr defTabSz="10001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indent="-285750" defTabSz="1000125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indent="-228600" defTabSz="1000125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indent="-228600" defTabSz="1000125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indent="-236538" defTabSz="1000125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indent="-236538" defTabSz="1000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indent="-236538" defTabSz="1000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indent="-236538" defTabSz="1000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indent="-236538" defTabSz="1000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800" b="1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8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農林水産加工整備事業</a:t>
            </a:r>
            <a:endParaRPr lang="ja-JP" altLang="en-US" sz="1000" i="1" kern="0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3797" y="4246867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ja-JP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目指す</a:t>
            </a:r>
            <a:r>
              <a:rPr lang="ja-JP" alt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べき姿＞</a:t>
            </a:r>
            <a:endParaRPr lang="ja-JP" altLang="en-US" sz="1200" b="1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38117" y="4523866"/>
            <a:ext cx="3135546" cy="2177961"/>
          </a:xfrm>
          <a:prstGeom prst="roundRect">
            <a:avLst>
              <a:gd name="adj" fmla="val 241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≪効果≫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機械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の導入により、量産化が可能となる。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○魅力ある商品づくり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販路拡大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生産者・事業者の所得向上</a:t>
            </a:r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3844260" y="4400420"/>
            <a:ext cx="5767753" cy="2124923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480034" y="1819505"/>
            <a:ext cx="21061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＜事業</a:t>
            </a:r>
            <a:r>
              <a:rPr lang="ja-JP" alt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概要・要件等＞</a:t>
            </a:r>
            <a:endParaRPr lang="ja-JP" altLang="en-US" sz="1200" b="1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169024" y="1819505"/>
            <a:ext cx="2349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＜イメージ図・事業スキーム等＞</a:t>
            </a:r>
            <a:endParaRPr lang="ja-JP" altLang="en-US" sz="1200" b="1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Rectangle 131"/>
          <p:cNvSpPr>
            <a:spLocks noChangeArrowheads="1"/>
          </p:cNvSpPr>
          <p:nvPr/>
        </p:nvSpPr>
        <p:spPr bwMode="auto">
          <a:xfrm>
            <a:off x="3989707" y="2203084"/>
            <a:ext cx="1854102" cy="315263"/>
          </a:xfrm>
          <a:prstGeom prst="rect">
            <a:avLst/>
          </a:prstGeom>
          <a:solidFill>
            <a:srgbClr val="FFFF00">
              <a:alpha val="61000"/>
            </a:srgbClr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農林水産加工整備事業</a:t>
            </a:r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173440" y="5542952"/>
            <a:ext cx="5109391" cy="738664"/>
          </a:xfrm>
          <a:prstGeom prst="rect">
            <a:avLst/>
          </a:prstGeom>
          <a:solidFill>
            <a:srgbClr val="FFFF00">
              <a:alpha val="73000"/>
            </a:srgbClr>
          </a:solidFill>
          <a:ln w="1905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（機器導入例）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真空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包装機、栗の皮むき機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、食品乾燥機、金属探知機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、スチームコンベクションオーブン、冷凍冷蔵庫、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087224" y="2150644"/>
            <a:ext cx="2405056" cy="593096"/>
          </a:xfrm>
          <a:prstGeom prst="rect">
            <a:avLst/>
          </a:prstGeom>
          <a:solidFill>
            <a:srgbClr val="FFF2CC">
              <a:alpha val="84000"/>
            </a:srgbClr>
          </a:solidFill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量産化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つながる</a:t>
            </a:r>
            <a:endParaRPr lang="en-US" altLang="ja-JP" sz="16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機器の導入</a:t>
            </a:r>
            <a:endParaRPr kumimoji="1" lang="ja-JP" altLang="en-US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テキスト ボックス 20"/>
          <p:cNvSpPr txBox="1">
            <a:spLocks noChangeArrowheads="1"/>
          </p:cNvSpPr>
          <p:nvPr/>
        </p:nvSpPr>
        <p:spPr bwMode="auto">
          <a:xfrm flipH="1">
            <a:off x="8219924" y="4040182"/>
            <a:ext cx="1432296" cy="276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8" rIns="91434" bIns="45718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t" hangingPunct="1">
              <a:spcBef>
                <a:spcPct val="50000"/>
              </a:spcBef>
              <a:buFontTx/>
              <a:buNone/>
            </a:pP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食品乾燥機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" name="テキスト ボックス 20"/>
          <p:cNvSpPr txBox="1">
            <a:spLocks noChangeArrowheads="1"/>
          </p:cNvSpPr>
          <p:nvPr/>
        </p:nvSpPr>
        <p:spPr bwMode="auto">
          <a:xfrm>
            <a:off x="4083986" y="3938574"/>
            <a:ext cx="1618652" cy="276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8" rIns="91434" bIns="45718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t" hangingPunct="1">
              <a:spcBef>
                <a:spcPct val="50000"/>
              </a:spcBef>
              <a:buFontTx/>
              <a:buNone/>
            </a:pP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真空包装機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テキスト ボックス 20"/>
          <p:cNvSpPr txBox="1">
            <a:spLocks noChangeArrowheads="1"/>
          </p:cNvSpPr>
          <p:nvPr/>
        </p:nvSpPr>
        <p:spPr bwMode="auto">
          <a:xfrm>
            <a:off x="6021472" y="3955388"/>
            <a:ext cx="1618652" cy="276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8" rIns="91434" bIns="45718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t" hangingPunct="1">
              <a:spcBef>
                <a:spcPct val="50000"/>
              </a:spcBef>
              <a:buFontTx/>
              <a:buNone/>
            </a:pP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自動栗皮むき機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3885769" y="4688549"/>
            <a:ext cx="5684731" cy="584775"/>
          </a:xfrm>
          <a:prstGeom prst="rect">
            <a:avLst/>
          </a:prstGeom>
          <a:solidFill>
            <a:srgbClr val="FFFF00">
              <a:alpha val="31000"/>
            </a:srgbClr>
          </a:solidFill>
          <a:ln w="25400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補助率：１／２以内</a:t>
            </a:r>
            <a:endParaRPr lang="en-US" altLang="ja-JP" sz="16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補助対象</a:t>
            </a:r>
            <a:r>
              <a:rPr lang="ja-JP" altLang="en-US" sz="16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経費：税込</a:t>
            </a:r>
            <a:r>
              <a:rPr lang="en-US" altLang="ja-JP" sz="16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1,000</a:t>
            </a:r>
            <a:r>
              <a:rPr lang="ja-JP" altLang="en-US" sz="16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千円以下のものに限る／１台あたり</a:t>
            </a:r>
          </a:p>
        </p:txBody>
      </p:sp>
      <p:sp>
        <p:nvSpPr>
          <p:cNvPr id="34" name="二等辺三角形 33"/>
          <p:cNvSpPr/>
          <p:nvPr/>
        </p:nvSpPr>
        <p:spPr>
          <a:xfrm rot="16200000">
            <a:off x="3225922" y="5686916"/>
            <a:ext cx="744541" cy="15675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/>
          </a:p>
        </p:txBody>
      </p:sp>
      <p:sp>
        <p:nvSpPr>
          <p:cNvPr id="35" name="AutoShape 130"/>
          <p:cNvSpPr>
            <a:spLocks noChangeArrowheads="1"/>
          </p:cNvSpPr>
          <p:nvPr/>
        </p:nvSpPr>
        <p:spPr bwMode="auto">
          <a:xfrm rot="6975772">
            <a:off x="7457005" y="3886697"/>
            <a:ext cx="691160" cy="1129499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FF99CC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20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4356" y="2645317"/>
            <a:ext cx="1246325" cy="124632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1192" y="2846683"/>
            <a:ext cx="1110080" cy="111008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09844" y="2827559"/>
            <a:ext cx="1733325" cy="115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26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18530</TotalTime>
  <Words>247</Words>
  <Application>Microsoft Office PowerPoint</Application>
  <PresentationFormat>A4 210 x 297 mm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UDPゴシック</vt:lpstr>
      <vt:lpstr>BIZ UDゴシック</vt:lpstr>
      <vt:lpstr>Meiryo UI</vt:lpstr>
      <vt:lpstr>ＭＳ Ｐゴシック</vt:lpstr>
      <vt:lpstr>ＭＳ ゴシック</vt:lpstr>
      <vt:lpstr>Arial</vt:lpstr>
      <vt:lpstr>Calibri</vt:lpstr>
      <vt:lpstr>Times New Roman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kijimatakeyuki</dc:creator>
  <cp:lastModifiedBy>2404178</cp:lastModifiedBy>
  <cp:revision>1417</cp:revision>
  <cp:lastPrinted>2024-11-06T03:16:52Z</cp:lastPrinted>
  <dcterms:created xsi:type="dcterms:W3CDTF">2010-08-19T06:20:26Z</dcterms:created>
  <dcterms:modified xsi:type="dcterms:W3CDTF">2025-04-07T05:46:38Z</dcterms:modified>
</cp:coreProperties>
</file>