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78" r:id="rId3"/>
    <p:sldId id="309" r:id="rId4"/>
    <p:sldId id="282" r:id="rId5"/>
    <p:sldId id="289" r:id="rId6"/>
    <p:sldId id="295" r:id="rId7"/>
    <p:sldId id="304" r:id="rId8"/>
    <p:sldId id="299" r:id="rId9"/>
    <p:sldId id="303" r:id="rId10"/>
    <p:sldId id="298" r:id="rId11"/>
    <p:sldId id="308" r:id="rId1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5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102" y="12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3" y="2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B07C917D-D306-4B70-A957-41C91B2EED2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503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3" y="9371503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35D0CD6E-DAFF-475D-A8FD-4B9F0A07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796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25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66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30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53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6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1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9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68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55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08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48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4B284-BDCC-4865-9B58-9DEEC07A18BD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71587-5D02-485B-A7DF-13A73A82C2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0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476721"/>
            <a:ext cx="9144000" cy="703524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八代</a:t>
            </a:r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市ふるさとスタートアップ支援事業補助金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1383879"/>
            <a:ext cx="9144000" cy="68284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 anchorCtr="1"/>
          <a:lstStyle/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法人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名・屋号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：○○○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442211" y="5474121"/>
            <a:ext cx="11307578" cy="949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 anchorCtr="1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000"/>
              </a:lnSpc>
            </a:pPr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pPr algn="l">
              <a:lnSpc>
                <a:spcPts val="20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本事業計画書をもとに、審査を行います。様式は適宜、ページ数（最大１５ページ程度）、レイアウト等を変更して構いません。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1524000" y="2896577"/>
            <a:ext cx="9144000" cy="7696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 anchorCtr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目指す地域・社会を一言で：○○○</a:t>
            </a: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524000" y="3751090"/>
            <a:ext cx="9144000" cy="5804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 anchorCtr="1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7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寄付目標額：○○○万円</a:t>
            </a:r>
            <a:endParaRPr lang="en-US" altLang="ja-JP" sz="17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※150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万円を上限に設定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1524000" y="2116946"/>
            <a:ext cx="9144000" cy="7228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 anchorCtr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事業名：○○○</a:t>
            </a: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D1CD20C7-E881-01AF-7A00-D679BA8381A5}"/>
              </a:ext>
            </a:extLst>
          </p:cNvPr>
          <p:cNvSpPr txBox="1">
            <a:spLocks/>
          </p:cNvSpPr>
          <p:nvPr/>
        </p:nvSpPr>
        <p:spPr>
          <a:xfrm>
            <a:off x="1524000" y="4416417"/>
            <a:ext cx="9144000" cy="6904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 anchorCtr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寄付の募集期間：〇カ月　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１～３カ月の期間より選択。寄付開始は７月を予定。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BE57158-5D40-1CB5-1D54-00CA0E574171}"/>
              </a:ext>
            </a:extLst>
          </p:cNvPr>
          <p:cNvSpPr txBox="1"/>
          <p:nvPr/>
        </p:nvSpPr>
        <p:spPr>
          <a:xfrm>
            <a:off x="-1210574" y="205117"/>
            <a:ext cx="4287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事業計画書・収支予算書</a:t>
            </a:r>
          </a:p>
        </p:txBody>
      </p:sp>
    </p:spTree>
    <p:extLst>
      <p:ext uri="{BB962C8B-B14F-4D97-AF65-F5344CB8AC3E}">
        <p14:creationId xmlns:p14="http://schemas.microsoft.com/office/powerpoint/2010/main" val="120572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  <a:r>
              <a:rPr kumimoji="1"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．その他（任意）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0692" y="1710452"/>
            <a:ext cx="11196000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●ここまでに記載したこと以外で、特にアピールしたいことがあればご記入ください。</a:t>
            </a: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・その他、審査員が施策上、特に魅力的と考える要素がある。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例）特出して魅力的な事業であり、多くの方から寄附を集め、本施策全体に対し、寄附集めの呼び水となる。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例）ビジネスモデル、製品やサービスに独創性がある。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例）地域や社会の課題解決を目指す他者にとって、ロールモデルとなる要素がある。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7285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46590-20FB-0EE1-2DBC-D29B24F51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CBEF6-4C9C-1F1E-5497-247181779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７．事業の収支予算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A9DA9E8B-FEB9-8B5F-2C90-B6210C620C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53873"/>
              </p:ext>
            </p:extLst>
          </p:nvPr>
        </p:nvGraphicFramePr>
        <p:xfrm>
          <a:off x="1423533" y="1076482"/>
          <a:ext cx="9092068" cy="2274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2192">
                  <a:extLst>
                    <a:ext uri="{9D8B030D-6E8A-4147-A177-3AD203B41FA5}">
                      <a16:colId xmlns:a16="http://schemas.microsoft.com/office/drawing/2014/main" val="3593997871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2627594791"/>
                    </a:ext>
                  </a:extLst>
                </a:gridCol>
                <a:gridCol w="4914901">
                  <a:extLst>
                    <a:ext uri="{9D8B030D-6E8A-4147-A177-3AD203B41FA5}">
                      <a16:colId xmlns:a16="http://schemas.microsoft.com/office/drawing/2014/main" val="3727156978"/>
                    </a:ext>
                  </a:extLst>
                </a:gridCol>
              </a:tblGrid>
              <a:tr h="3857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収入項目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予算額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備考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048690"/>
                  </a:ext>
                </a:extLst>
              </a:tr>
              <a:tr h="38572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市補助金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寄付額－返礼品経費（</a:t>
                      </a:r>
                      <a:r>
                        <a:rPr kumimoji="1" lang="en-US" altLang="ja-JP" dirty="0"/>
                        <a:t>36</a:t>
                      </a:r>
                      <a:r>
                        <a:rPr kumimoji="1" lang="ja-JP" altLang="en-US" dirty="0"/>
                        <a:t>％）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475448"/>
                  </a:ext>
                </a:extLst>
              </a:tr>
              <a:tr h="192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市補助金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200,000</a:t>
                      </a:r>
                      <a:r>
                        <a:rPr kumimoji="1" lang="ja-JP" altLang="en-US" dirty="0"/>
                        <a:t>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事業スタート支援分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1041"/>
                  </a:ext>
                </a:extLst>
              </a:tr>
              <a:tr h="19286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自主財源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565377"/>
                  </a:ext>
                </a:extLst>
              </a:tr>
              <a:tr h="38572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その他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299025"/>
                  </a:ext>
                </a:extLst>
              </a:tr>
              <a:tr h="3857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合　計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19433150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77BCF1-77AA-28AB-F3EC-8D894A226F06}"/>
              </a:ext>
            </a:extLst>
          </p:cNvPr>
          <p:cNvSpPr txBox="1"/>
          <p:nvPr/>
        </p:nvSpPr>
        <p:spPr>
          <a:xfrm>
            <a:off x="190500" y="638056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（収入の部）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E06970-477D-44C8-293D-9915145D7E01}"/>
              </a:ext>
            </a:extLst>
          </p:cNvPr>
          <p:cNvSpPr txBox="1"/>
          <p:nvPr/>
        </p:nvSpPr>
        <p:spPr>
          <a:xfrm>
            <a:off x="190500" y="3385769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（支出の部）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B6AAEB22-422A-8A86-9D7B-4A23122AF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058768"/>
              </p:ext>
            </p:extLst>
          </p:nvPr>
        </p:nvGraphicFramePr>
        <p:xfrm>
          <a:off x="1423531" y="3800839"/>
          <a:ext cx="9082544" cy="2421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094">
                  <a:extLst>
                    <a:ext uri="{9D8B030D-6E8A-4147-A177-3AD203B41FA5}">
                      <a16:colId xmlns:a16="http://schemas.microsoft.com/office/drawing/2014/main" val="283871748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86615380"/>
                    </a:ext>
                  </a:extLst>
                </a:gridCol>
                <a:gridCol w="4933950">
                  <a:extLst>
                    <a:ext uri="{9D8B030D-6E8A-4147-A177-3AD203B41FA5}">
                      <a16:colId xmlns:a16="http://schemas.microsoft.com/office/drawing/2014/main" val="2819756956"/>
                    </a:ext>
                  </a:extLst>
                </a:gridCol>
              </a:tblGrid>
              <a:tr h="4035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支出項目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予算額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備考（経費詳細）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762619"/>
                  </a:ext>
                </a:extLst>
              </a:tr>
              <a:tr h="40356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9107"/>
                  </a:ext>
                </a:extLst>
              </a:tr>
              <a:tr h="40356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462162"/>
                  </a:ext>
                </a:extLst>
              </a:tr>
              <a:tr h="40356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87652"/>
                  </a:ext>
                </a:extLst>
              </a:tr>
              <a:tr h="40356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926068"/>
                  </a:ext>
                </a:extLst>
              </a:tr>
              <a:tr h="4035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/>
                        <a:t>合　計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9487633"/>
                  </a:ext>
                </a:extLst>
              </a:tr>
            </a:tbl>
          </a:graphicData>
        </a:graphic>
      </p:graphicFrame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C65ADE4A-0865-0A6F-D8D6-2E5BF894A416}"/>
              </a:ext>
            </a:extLst>
          </p:cNvPr>
          <p:cNvSpPr txBox="1">
            <a:spLocks/>
          </p:cNvSpPr>
          <p:nvPr/>
        </p:nvSpPr>
        <p:spPr>
          <a:xfrm>
            <a:off x="261057" y="6298224"/>
            <a:ext cx="11272460" cy="4899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 anchorCtr="1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000"/>
              </a:lnSpc>
            </a:pP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租税公課（消費税や公共料金等）、人件費、食糧費、事業に関係のない経費などは補助対象外となりますので、除いた額を記載してください。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483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-12699"/>
            <a:ext cx="10515600" cy="901700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１．申請者の概要　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107540"/>
              </p:ext>
            </p:extLst>
          </p:nvPr>
        </p:nvGraphicFramePr>
        <p:xfrm>
          <a:off x="353683" y="1234975"/>
          <a:ext cx="11430000" cy="2714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2003">
                  <a:extLst>
                    <a:ext uri="{9D8B030D-6E8A-4147-A177-3AD203B41FA5}">
                      <a16:colId xmlns:a16="http://schemas.microsoft.com/office/drawing/2014/main" val="1015840581"/>
                    </a:ext>
                  </a:extLst>
                </a:gridCol>
                <a:gridCol w="7527997">
                  <a:extLst>
                    <a:ext uri="{9D8B030D-6E8A-4147-A177-3AD203B41FA5}">
                      <a16:colId xmlns:a16="http://schemas.microsoft.com/office/drawing/2014/main" val="2055512342"/>
                    </a:ext>
                  </a:extLst>
                </a:gridCol>
              </a:tblGrid>
              <a:tr h="33869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申請分類　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■に変換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□新規創業　　　　□第二創業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3401567"/>
                  </a:ext>
                </a:extLst>
              </a:tr>
              <a:tr h="33869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法人名・屋号　（フリガナ）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459654"/>
                  </a:ext>
                </a:extLst>
              </a:tr>
              <a:tr h="343199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代表者の役職・氏名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5427136"/>
                  </a:ext>
                </a:extLst>
              </a:tr>
              <a:tr h="33869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所在地又は住所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4384984"/>
                  </a:ext>
                </a:extLst>
              </a:tr>
              <a:tr h="33869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現在の主な事業内容　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0780081"/>
                  </a:ext>
                </a:extLst>
              </a:tr>
              <a:tr h="338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資本金（出資金）、従業員数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資本金：〇〇〇円、従業員数（役員を除く）：〇〇名　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13641"/>
                  </a:ext>
                </a:extLst>
              </a:tr>
              <a:tr h="33869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設立・開業年月日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7398496"/>
                  </a:ext>
                </a:extLst>
              </a:tr>
              <a:tr h="33869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事業経営経験　</a:t>
                      </a: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新規創業者のみ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□あり　　　　　　□なし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9282784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71A82CF-41F3-25E5-31B4-4DEDE12B77E7}"/>
              </a:ext>
            </a:extLst>
          </p:cNvPr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（１）申請者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8DDAB6C0-C3B8-841F-0430-4A60056827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36450"/>
              </p:ext>
            </p:extLst>
          </p:nvPr>
        </p:nvGraphicFramePr>
        <p:xfrm>
          <a:off x="353682" y="4535658"/>
          <a:ext cx="11430001" cy="17657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2003">
                  <a:extLst>
                    <a:ext uri="{9D8B030D-6E8A-4147-A177-3AD203B41FA5}">
                      <a16:colId xmlns:a16="http://schemas.microsoft.com/office/drawing/2014/main" val="2298343121"/>
                    </a:ext>
                  </a:extLst>
                </a:gridCol>
                <a:gridCol w="7527998">
                  <a:extLst>
                    <a:ext uri="{9D8B030D-6E8A-4147-A177-3AD203B41FA5}">
                      <a16:colId xmlns:a16="http://schemas.microsoft.com/office/drawing/2014/main" val="3999190010"/>
                    </a:ext>
                  </a:extLst>
                </a:gridCol>
              </a:tblGrid>
              <a:tr h="32421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事業の開始予定日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令和〇年〇月〇日～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57304"/>
                  </a:ext>
                </a:extLst>
              </a:tr>
              <a:tr h="32421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事業所の開設日（予定日）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令和〇年〇月〇日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6803794"/>
                  </a:ext>
                </a:extLst>
              </a:tr>
              <a:tr h="424669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開設予定の事業所所在地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八代市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1104802"/>
                  </a:ext>
                </a:extLst>
              </a:tr>
              <a:tr h="32421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業種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2248806"/>
                  </a:ext>
                </a:extLst>
              </a:tr>
              <a:tr h="32421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事業形態　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□個人事業　　　□法人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221764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EF8157-48EA-ED85-A4C5-BB5C3BA31929}"/>
              </a:ext>
            </a:extLst>
          </p:cNvPr>
          <p:cNvSpPr txBox="1"/>
          <p:nvPr/>
        </p:nvSpPr>
        <p:spPr>
          <a:xfrm>
            <a:off x="190500" y="4042297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（２）実施形態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3162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D3842-1B40-6E2A-CBB0-BD6F2FDBB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E4BD974D-FE0C-97AC-331E-C909D8B96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699"/>
            <a:ext cx="10515600" cy="901700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１．申請者の概要　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ADFAED8-F757-9367-D9D2-7488BD286205}"/>
              </a:ext>
            </a:extLst>
          </p:cNvPr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）その他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CC659CD-8623-7A96-CCF6-C22A00AA6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601355"/>
              </p:ext>
            </p:extLst>
          </p:nvPr>
        </p:nvGraphicFramePr>
        <p:xfrm>
          <a:off x="345057" y="1328290"/>
          <a:ext cx="11455879" cy="35476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0837">
                  <a:extLst>
                    <a:ext uri="{9D8B030D-6E8A-4147-A177-3AD203B41FA5}">
                      <a16:colId xmlns:a16="http://schemas.microsoft.com/office/drawing/2014/main" val="3882239395"/>
                    </a:ext>
                  </a:extLst>
                </a:gridCol>
                <a:gridCol w="7545042">
                  <a:extLst>
                    <a:ext uri="{9D8B030D-6E8A-4147-A177-3AD203B41FA5}">
                      <a16:colId xmlns:a16="http://schemas.microsoft.com/office/drawing/2014/main" val="2690134658"/>
                    </a:ext>
                  </a:extLst>
                </a:gridCol>
              </a:tblGrid>
              <a:tr h="507884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特定創業支援等事業の証明書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新規創業者のみ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□取得済　　　　□未取得（取得予定：令和〇年〇月頃</a:t>
                      </a:r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1465032"/>
                  </a:ext>
                </a:extLst>
              </a:tr>
              <a:tr h="745707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他の補助金、助成金等の交付状況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本事業について交付されるもの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名称：　　　　　　　　　　　　　　　　　　　　　　　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交付時期：令和〇年〇月　　　　　補助額：〇〇〇円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11847"/>
                  </a:ext>
                </a:extLst>
              </a:tr>
              <a:tr h="745707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事業に要する許認可・免許等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必要な場合のみ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許認可・免許等名称：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□取得済　　　　□未取得（取得予定：令和〇年〇月頃</a:t>
                      </a:r>
                      <a:r>
                        <a:rPr kumimoji="1" lang="en-US" altLang="zh-TW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2029506"/>
                  </a:ext>
                </a:extLst>
              </a:tr>
              <a:tr h="567635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寄付募集期間中に、目標額に達した場合の寄付継続について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□継続する　　　□継続しない（目標額に到達次第、寄付受付を終了）</a:t>
                      </a:r>
                      <a:endParaRPr kumimoji="1" lang="en-US" altLang="ja-JP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継続する場合の留意事項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・事業の開始時期が遅れる可能性があります。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・継続分の寄付サイト手数料（使用料）は、集まった寄付より経費として差し引きます。</a:t>
                      </a:r>
                      <a:endParaRPr kumimoji="1" lang="en-US" altLang="ja-JP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・集まった寄付全額を受け入れて事業を実施していただきます（一部は不可）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0127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23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２．解決したい課題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5292" y="1646436"/>
            <a:ext cx="11196000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●事業を通じて解決したい「社会や地域の課題」を具体的に記載ください。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●なぜその課題の解決が重要と考えているのか。社会的なニーズや、起業家個人として解決に取り組む背景も併せて記載ください。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・取り組む課題を具体的に設定しており、取り組む必要性を明確に説明できる。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4383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３．事業内容　　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事業名：〇〇〇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（１）具体的な事業内容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092" y="1857083"/>
            <a:ext cx="11196000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●課題解決に向けて取り組んでいる事業内容について、具体的に記載ください。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●取り組む事業が「なぜ課題の解決に繋がるのか」分かるように記載ください。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●具体的な効果、有効性についても記載ください。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・事業内容が、社会や地域の課題の解決策として有効である。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・様々な地域で広く活用、応用できる事業内容であり、事業の効果が広く波及する見込みがある。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4091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３．事業内容　</a:t>
            </a:r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事業名：〇〇〇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（２）共感の集まるポイント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092" y="1857083"/>
            <a:ext cx="111960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●事業内容のどういった点に共感し、寄附者はふるさと納税寄附をすると想定されるか。寄附者の人物像、寄附する理由について記載ください。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・事業内容が、市内外の人々から広く共感の集まる内容である。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ja-JP" sz="1800" dirty="0">
                <a:effectLst/>
                <a:ea typeface="BIZ UDPゴシック" panose="020B0400000000000000" pitchFamily="50" charset="-128"/>
                <a:cs typeface="Times New Roman" panose="02020603050405020304" pitchFamily="18" charset="0"/>
              </a:rPr>
              <a:t>・事業内容が、八代市民をはじめ、市内外の人々の持続的でより良い生活の実現に繋がるものである。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27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４．寄附を集めるための取り組み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0692" y="1710452"/>
            <a:ext cx="1119600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●認定を受けた後、目標額まで寄附を集めるために、どういったことに取り組むのか。寄附集めのための具体的な取り組み内容を記載ください。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●目標額に到達しなかった場合、プロジェクトをどのように実施しますか。実施のための対応策や、想定される変更内容などを記載ください。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・寄附を集めるための工夫や取り組みを検討しており、自己努力で寄附を集める姿勢がある。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・目標額に到達しない場合も、プロジェクト実施に向けた対応を検討している。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0344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５．事業の継続性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092" y="1857083"/>
            <a:ext cx="111960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●今後の事業計画（開発計画、事業化計画、収益化計画等）を記載してください。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事業を進めていく上で必要になる事業パートナー（原材料調達先、外部委託先、社外専門家等）がある場合は、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その連携状況も具体的にご記入ください。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・持続的な経営に向けて、実現可能な事業計画である。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0500" y="813424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（１）今後の事業計画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3061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36427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５．事業の継続性</a:t>
            </a:r>
            <a:endParaRPr kumimoji="1" lang="ja-JP" altLang="en-US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6092" y="1857083"/>
            <a:ext cx="11196000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記載上の注意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i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本注意書きは削除可。</a:t>
            </a:r>
          </a:p>
          <a:p>
            <a:endParaRPr lang="en-US" altLang="ja-JP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●今後の資金調達計画（３年間）を記載してください。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（評価のポイント）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・持続的な経営に向けて、実現可能な資金計画である。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0500" y="800361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（２）今後の資金計画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8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2673</TotalTime>
  <Words>1246</Words>
  <Application>Microsoft Office PowerPoint</Application>
  <PresentationFormat>ワイド画面</PresentationFormat>
  <Paragraphs>140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BIZ UDPゴシック</vt:lpstr>
      <vt:lpstr>游ゴシック</vt:lpstr>
      <vt:lpstr>游ゴシック Light</vt:lpstr>
      <vt:lpstr>Arial</vt:lpstr>
      <vt:lpstr>Office テーマ</vt:lpstr>
      <vt:lpstr>八代市ふるさとスタートアップ支援事業補助金</vt:lpstr>
      <vt:lpstr>１．申請者の概要　</vt:lpstr>
      <vt:lpstr>１．申請者の概要　</vt:lpstr>
      <vt:lpstr>２．解決したい課題</vt:lpstr>
      <vt:lpstr>３．事業内容　　事業名：〇〇〇</vt:lpstr>
      <vt:lpstr>３．事業内容　事業名：〇〇〇</vt:lpstr>
      <vt:lpstr>４．寄附を集めるための取り組み</vt:lpstr>
      <vt:lpstr>５．事業の継続性</vt:lpstr>
      <vt:lpstr>５．事業の継続性</vt:lpstr>
      <vt:lpstr>６．その他（任意）</vt:lpstr>
      <vt:lpstr>７．事業の収支予算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福岡市 研究開発型スタートアップ 成長支援事業</dc:title>
  <dc:creator>FINE_User</dc:creator>
  <cp:lastModifiedBy>木下　正史</cp:lastModifiedBy>
  <cp:revision>124</cp:revision>
  <cp:lastPrinted>2025-03-19T04:29:09Z</cp:lastPrinted>
  <dcterms:created xsi:type="dcterms:W3CDTF">2020-07-06T04:18:04Z</dcterms:created>
  <dcterms:modified xsi:type="dcterms:W3CDTF">2025-03-24T02:29:47Z</dcterms:modified>
</cp:coreProperties>
</file>