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6858000" cy="9144000" type="screen4x3"/>
  <p:notesSz cx="6735763" cy="9866313"/>
  <p:defaultTextStyle>
    <a:defPPr>
      <a:defRPr lang="en-US"/>
    </a:defPPr>
    <a:lvl1pPr marL="0" algn="l" defTabSz="457143" rtl="0" eaLnBrk="1" latinLnBrk="0" hangingPunct="1">
      <a:defRPr sz="1800" kern="1200">
        <a:solidFill>
          <a:schemeClr val="tx1"/>
        </a:solidFill>
        <a:latin typeface="+mn-lt"/>
        <a:ea typeface="+mn-ea"/>
        <a:cs typeface="+mn-cs"/>
      </a:defRPr>
    </a:lvl1pPr>
    <a:lvl2pPr marL="457143" algn="l" defTabSz="457143" rtl="0" eaLnBrk="1" latinLnBrk="0" hangingPunct="1">
      <a:defRPr sz="1800" kern="1200">
        <a:solidFill>
          <a:schemeClr val="tx1"/>
        </a:solidFill>
        <a:latin typeface="+mn-lt"/>
        <a:ea typeface="+mn-ea"/>
        <a:cs typeface="+mn-cs"/>
      </a:defRPr>
    </a:lvl2pPr>
    <a:lvl3pPr marL="914290" algn="l" defTabSz="457143" rtl="0" eaLnBrk="1" latinLnBrk="0" hangingPunct="1">
      <a:defRPr sz="1800" kern="1200">
        <a:solidFill>
          <a:schemeClr val="tx1"/>
        </a:solidFill>
        <a:latin typeface="+mn-lt"/>
        <a:ea typeface="+mn-ea"/>
        <a:cs typeface="+mn-cs"/>
      </a:defRPr>
    </a:lvl3pPr>
    <a:lvl4pPr marL="1371433" algn="l" defTabSz="457143" rtl="0" eaLnBrk="1" latinLnBrk="0" hangingPunct="1">
      <a:defRPr sz="1800" kern="1200">
        <a:solidFill>
          <a:schemeClr val="tx1"/>
        </a:solidFill>
        <a:latin typeface="+mn-lt"/>
        <a:ea typeface="+mn-ea"/>
        <a:cs typeface="+mn-cs"/>
      </a:defRPr>
    </a:lvl4pPr>
    <a:lvl5pPr marL="1828579" algn="l" defTabSz="457143" rtl="0" eaLnBrk="1" latinLnBrk="0" hangingPunct="1">
      <a:defRPr sz="1800" kern="1200">
        <a:solidFill>
          <a:schemeClr val="tx1"/>
        </a:solidFill>
        <a:latin typeface="+mn-lt"/>
        <a:ea typeface="+mn-ea"/>
        <a:cs typeface="+mn-cs"/>
      </a:defRPr>
    </a:lvl5pPr>
    <a:lvl6pPr marL="2285722" algn="l" defTabSz="457143" rtl="0" eaLnBrk="1" latinLnBrk="0" hangingPunct="1">
      <a:defRPr sz="1800" kern="1200">
        <a:solidFill>
          <a:schemeClr val="tx1"/>
        </a:solidFill>
        <a:latin typeface="+mn-lt"/>
        <a:ea typeface="+mn-ea"/>
        <a:cs typeface="+mn-cs"/>
      </a:defRPr>
    </a:lvl6pPr>
    <a:lvl7pPr marL="2742869" algn="l" defTabSz="457143" rtl="0" eaLnBrk="1" latinLnBrk="0" hangingPunct="1">
      <a:defRPr sz="1800" kern="1200">
        <a:solidFill>
          <a:schemeClr val="tx1"/>
        </a:solidFill>
        <a:latin typeface="+mn-lt"/>
        <a:ea typeface="+mn-ea"/>
        <a:cs typeface="+mn-cs"/>
      </a:defRPr>
    </a:lvl7pPr>
    <a:lvl8pPr marL="3200012" algn="l" defTabSz="457143" rtl="0" eaLnBrk="1" latinLnBrk="0" hangingPunct="1">
      <a:defRPr sz="1800" kern="1200">
        <a:solidFill>
          <a:schemeClr val="tx1"/>
        </a:solidFill>
        <a:latin typeface="+mn-lt"/>
        <a:ea typeface="+mn-ea"/>
        <a:cs typeface="+mn-cs"/>
      </a:defRPr>
    </a:lvl8pPr>
    <a:lvl9pPr marL="3657158" algn="l" defTabSz="45714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13" autoAdjust="0"/>
    <p:restoredTop sz="94660"/>
  </p:normalViewPr>
  <p:slideViewPr>
    <p:cSldViewPr snapToGrid="0">
      <p:cViewPr>
        <p:scale>
          <a:sx n="70" d="100"/>
          <a:sy n="70" d="100"/>
        </p:scale>
        <p:origin x="1962"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8DAB75F-4BA5-44E7-86F0-E22060C01556}" type="datetimeFigureOut">
              <a:rPr kumimoji="1" lang="ja-JP" altLang="en-US" smtClean="0"/>
              <a:t>2024/5/2</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95EE4C3-0265-4693-B053-5F0F4D8D9BB7}" type="slidenum">
              <a:rPr kumimoji="1" lang="ja-JP" altLang="en-US" smtClean="0"/>
              <a:t>‹#›</a:t>
            </a:fld>
            <a:endParaRPr kumimoji="1" lang="ja-JP" altLang="en-US"/>
          </a:p>
        </p:txBody>
      </p:sp>
    </p:spTree>
    <p:extLst>
      <p:ext uri="{BB962C8B-B14F-4D97-AF65-F5344CB8AC3E}">
        <p14:creationId xmlns:p14="http://schemas.microsoft.com/office/powerpoint/2010/main" val="1002466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2" y="1496485"/>
            <a:ext cx="5829299" cy="3183468"/>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1" y="4802717"/>
            <a:ext cx="5143501" cy="220768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425947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233822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5"/>
            <a:ext cx="1478755"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90" y="486835"/>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133472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246322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5" y="2279655"/>
            <a:ext cx="5915026" cy="380365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5" y="6119285"/>
            <a:ext cx="5915026"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21382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90" y="2434169"/>
            <a:ext cx="2914651"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5" y="2434169"/>
            <a:ext cx="2914651"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168214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0" y="486839"/>
            <a:ext cx="5915026"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4" y="2241552"/>
            <a:ext cx="2901255" cy="10985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4" y="3340100"/>
            <a:ext cx="2901255" cy="49127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5" y="2241552"/>
            <a:ext cx="2915542" cy="10985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5" y="3340100"/>
            <a:ext cx="2915542" cy="49127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85545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128193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421438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09600"/>
            <a:ext cx="2211883" cy="2133601"/>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4" cy="649816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2" y="2743200"/>
            <a:ext cx="2211883" cy="508211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219146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09600"/>
            <a:ext cx="2211883" cy="2133601"/>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4" cy="6498168"/>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2" y="2743200"/>
            <a:ext cx="2211883" cy="508211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26C445-0D11-4EA3-AD75-3A15AB94BAB2}" type="datetimeFigureOut">
              <a:rPr kumimoji="1" lang="ja-JP" altLang="en-US" smtClean="0"/>
              <a:t>2024/5/2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399811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9"/>
            <a:ext cx="5915026"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434169"/>
            <a:ext cx="5915026"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7"/>
            <a:ext cx="1543051"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D26C445-0D11-4EA3-AD75-3A15AB94BAB2}" type="datetimeFigureOut">
              <a:rPr kumimoji="1" lang="ja-JP" altLang="en-US" smtClean="0"/>
              <a:t>2024/5/2</a:t>
            </a:fld>
            <a:endParaRPr kumimoji="1" lang="ja-JP" altLang="en-US"/>
          </a:p>
        </p:txBody>
      </p:sp>
      <p:sp>
        <p:nvSpPr>
          <p:cNvPr id="5" name="Footer Placeholder 4"/>
          <p:cNvSpPr>
            <a:spLocks noGrp="1"/>
          </p:cNvSpPr>
          <p:nvPr>
            <p:ph type="ftr" sz="quarter" idx="3"/>
          </p:nvPr>
        </p:nvSpPr>
        <p:spPr>
          <a:xfrm>
            <a:off x="2271715" y="8475137"/>
            <a:ext cx="2314574"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4" y="8475137"/>
            <a:ext cx="1543051"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61974F2-B108-498A-A992-46A301007B86}" type="slidenum">
              <a:rPr kumimoji="1" lang="ja-JP" altLang="en-US" smtClean="0"/>
              <a:t>‹#›</a:t>
            </a:fld>
            <a:endParaRPr kumimoji="1" lang="ja-JP" altLang="en-US"/>
          </a:p>
        </p:txBody>
      </p:sp>
    </p:spTree>
    <p:extLst>
      <p:ext uri="{BB962C8B-B14F-4D97-AF65-F5344CB8AC3E}">
        <p14:creationId xmlns:p14="http://schemas.microsoft.com/office/powerpoint/2010/main" val="16201711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mailto:syogai@city.yatsushiro.lg.jp"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家の前の道路&#10;&#10;中程度の精度で自動的に生成された説明">
            <a:extLst>
              <a:ext uri="{FF2B5EF4-FFF2-40B4-BE49-F238E27FC236}">
                <a16:creationId xmlns:a16="http://schemas.microsoft.com/office/drawing/2014/main" id="{710E3C6D-95C1-CDFC-F9C7-F9FB3A678778}"/>
              </a:ext>
            </a:extLst>
          </p:cNvPr>
          <p:cNvPicPr>
            <a:picLocks noChangeAspect="1"/>
          </p:cNvPicPr>
          <p:nvPr/>
        </p:nvPicPr>
        <p:blipFill rotWithShape="1">
          <a:blip r:embed="rId2">
            <a:alphaModFix amt="30000"/>
            <a:extLst>
              <a:ext uri="{28A0092B-C50C-407E-A947-70E740481C1C}">
                <a14:useLocalDpi xmlns:a14="http://schemas.microsoft.com/office/drawing/2010/main" val="0"/>
              </a:ext>
            </a:extLst>
          </a:blip>
          <a:srcRect t="24982" r="-1" b="-1"/>
          <a:stretch/>
        </p:blipFill>
        <p:spPr>
          <a:xfrm>
            <a:off x="1726" y="4488991"/>
            <a:ext cx="6856274" cy="3197345"/>
          </a:xfrm>
          <a:prstGeom prst="rect">
            <a:avLst/>
          </a:prstGeom>
        </p:spPr>
      </p:pic>
      <p:sp>
        <p:nvSpPr>
          <p:cNvPr id="2" name="タイトル 1">
            <a:extLst>
              <a:ext uri="{FF2B5EF4-FFF2-40B4-BE49-F238E27FC236}">
                <a16:creationId xmlns:a16="http://schemas.microsoft.com/office/drawing/2014/main" id="{51E506EA-22EE-E19C-0743-4559E3503CC8}"/>
              </a:ext>
            </a:extLst>
          </p:cNvPr>
          <p:cNvSpPr>
            <a:spLocks noGrp="1"/>
          </p:cNvSpPr>
          <p:nvPr>
            <p:ph type="ctrTitle"/>
          </p:nvPr>
        </p:nvSpPr>
        <p:spPr>
          <a:xfrm>
            <a:off x="88583" y="154123"/>
            <a:ext cx="6680833" cy="1929055"/>
          </a:xfrm>
        </p:spPr>
        <p:txBody>
          <a:bodyPr anchor="t">
            <a:normAutofit/>
          </a:bodyPr>
          <a:lstStyle/>
          <a:p>
            <a:r>
              <a:rPr lang="ja-JP" altLang="en-US" sz="1600" b="1" dirty="0">
                <a:solidFill>
                  <a:schemeClr val="tx2"/>
                </a:solidFill>
              </a:rPr>
              <a:t>キッズチャレンジ２０２４アウトドアスクール</a:t>
            </a:r>
            <a:br>
              <a:rPr kumimoji="1" lang="en-US" altLang="ja-JP" b="1" dirty="0">
                <a:solidFill>
                  <a:schemeClr val="tx2"/>
                </a:solidFill>
              </a:rPr>
            </a:br>
            <a:r>
              <a:rPr kumimoji="1" lang="ja-JP" altLang="en-US" sz="3200" b="1" dirty="0">
                <a:solidFill>
                  <a:srgbClr val="FF0000"/>
                </a:solidFill>
                <a:latin typeface="HG行書体" panose="03000609000000000000" pitchFamily="65" charset="-128"/>
                <a:ea typeface="HG行書体" panose="03000609000000000000" pitchFamily="65" charset="-128"/>
              </a:rPr>
              <a:t>高校生ボランティア募集</a:t>
            </a:r>
            <a:br>
              <a:rPr lang="en-US" altLang="ja-JP" sz="2025" b="1" dirty="0">
                <a:solidFill>
                  <a:srgbClr val="FF0000"/>
                </a:solidFill>
                <a:latin typeface="HG行書体" panose="03000609000000000000" pitchFamily="65" charset="-128"/>
                <a:ea typeface="HG行書体" panose="03000609000000000000" pitchFamily="65" charset="-128"/>
              </a:rPr>
            </a:br>
            <a:r>
              <a:rPr lang="ja-JP" altLang="en-US" sz="2025" b="1" dirty="0">
                <a:solidFill>
                  <a:srgbClr val="FF0000"/>
                </a:solidFill>
                <a:latin typeface="HG行書体" panose="03000609000000000000" pitchFamily="65" charset="-128"/>
                <a:ea typeface="HG行書体" panose="03000609000000000000" pitchFamily="65" charset="-128"/>
              </a:rPr>
              <a:t>小学生と一緒に夏を楽しもう！</a:t>
            </a:r>
            <a:br>
              <a:rPr lang="en-US" altLang="ja-JP" sz="2025" b="1" dirty="0">
                <a:solidFill>
                  <a:srgbClr val="FF0000"/>
                </a:solidFill>
                <a:latin typeface="HG行書体" panose="03000609000000000000" pitchFamily="65" charset="-128"/>
                <a:ea typeface="HG行書体" panose="03000609000000000000" pitchFamily="65" charset="-128"/>
              </a:rPr>
            </a:br>
            <a:r>
              <a:rPr lang="ja-JP" altLang="en-US" sz="2025" b="1" dirty="0">
                <a:solidFill>
                  <a:srgbClr val="FF0000"/>
                </a:solidFill>
                <a:latin typeface="HG行書体" panose="03000609000000000000" pitchFamily="65" charset="-128"/>
                <a:ea typeface="HG行書体" panose="03000609000000000000" pitchFamily="65" charset="-128"/>
              </a:rPr>
              <a:t>役に立てる自分に出会い夏！！</a:t>
            </a:r>
            <a:br>
              <a:rPr lang="en-US" altLang="ja-JP" sz="1600" b="1" dirty="0">
                <a:solidFill>
                  <a:schemeClr val="tx2"/>
                </a:solidFill>
              </a:rPr>
            </a:br>
            <a:endParaRPr lang="ja-JP" altLang="en-US" sz="1600" b="1" dirty="0">
              <a:solidFill>
                <a:schemeClr val="tx2"/>
              </a:solidFill>
            </a:endParaRPr>
          </a:p>
        </p:txBody>
      </p:sp>
      <p:sp>
        <p:nvSpPr>
          <p:cNvPr id="3" name="字幕 2">
            <a:extLst>
              <a:ext uri="{FF2B5EF4-FFF2-40B4-BE49-F238E27FC236}">
                <a16:creationId xmlns:a16="http://schemas.microsoft.com/office/drawing/2014/main" id="{18DBAC53-CB9D-32A5-EB10-1BE9DA06654A}"/>
              </a:ext>
            </a:extLst>
          </p:cNvPr>
          <p:cNvSpPr>
            <a:spLocks noGrp="1"/>
          </p:cNvSpPr>
          <p:nvPr>
            <p:ph type="subTitle" idx="1"/>
          </p:nvPr>
        </p:nvSpPr>
        <p:spPr>
          <a:xfrm>
            <a:off x="0" y="846161"/>
            <a:ext cx="6858000" cy="364283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nchor="b">
            <a:noAutofit/>
          </a:bodyPr>
          <a:lstStyle/>
          <a:p>
            <a:pPr algn="l"/>
            <a:r>
              <a:rPr lang="ja-JP" altLang="en-US" sz="1200" b="1" dirty="0">
                <a:solidFill>
                  <a:schemeClr val="tx2"/>
                </a:solidFill>
                <a:latin typeface="游ゴシック" panose="020B0400000000000000" pitchFamily="50" charset="-128"/>
                <a:ea typeface="游ゴシック" panose="020B0400000000000000" pitchFamily="50" charset="-128"/>
              </a:rPr>
              <a:t>キッズチャレンジは、八代市の小学生に自然体験活動や創作活動を通じて、子どもの自主性、自然を大切にする心を育むとともに集団生活を通して仲間と協力する喜びに触れることを目的に開催しています。高校生ボランティアとして、お手伝いしてみませんか。</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br>
              <a:rPr lang="en-US" altLang="ja-JP" sz="1200" b="1" dirty="0">
                <a:solidFill>
                  <a:schemeClr val="tx2"/>
                </a:solidFill>
                <a:latin typeface="游ゴシック" panose="020B0400000000000000" pitchFamily="50" charset="-128"/>
                <a:ea typeface="游ゴシック" panose="020B0400000000000000" pitchFamily="50" charset="-128"/>
              </a:rPr>
            </a:br>
            <a:r>
              <a:rPr lang="en-US" altLang="ja-JP" sz="1200" b="1" dirty="0">
                <a:solidFill>
                  <a:schemeClr val="tx2"/>
                </a:solidFill>
                <a:latin typeface="游ゴシック" panose="020B0400000000000000" pitchFamily="50" charset="-128"/>
                <a:ea typeface="游ゴシック" panose="020B0400000000000000" pitchFamily="50" charset="-128"/>
              </a:rPr>
              <a:t>【</a:t>
            </a:r>
            <a:r>
              <a:rPr lang="ja-JP" altLang="en-US" sz="1200" b="1" dirty="0">
                <a:solidFill>
                  <a:schemeClr val="tx2"/>
                </a:solidFill>
                <a:latin typeface="游ゴシック" panose="020B0400000000000000" pitchFamily="50" charset="-128"/>
                <a:ea typeface="游ゴシック" panose="020B0400000000000000" pitchFamily="50" charset="-128"/>
              </a:rPr>
              <a:t>募集概要</a:t>
            </a:r>
            <a:r>
              <a:rPr lang="en-US" altLang="ja-JP" sz="1200" b="1" dirty="0">
                <a:solidFill>
                  <a:schemeClr val="tx2"/>
                </a:solidFill>
                <a:latin typeface="游ゴシック" panose="020B0400000000000000" pitchFamily="50" charset="-128"/>
                <a:ea typeface="游ゴシック" panose="020B0400000000000000" pitchFamily="50" charset="-128"/>
              </a:rPr>
              <a:t>】</a:t>
            </a:r>
          </a:p>
          <a:p>
            <a:pPr algn="l"/>
            <a:r>
              <a:rPr lang="ja-JP" altLang="ja-JP" sz="1200" b="1" dirty="0">
                <a:solidFill>
                  <a:schemeClr val="tx2"/>
                </a:solidFill>
                <a:latin typeface="游ゴシック" panose="020B0400000000000000" pitchFamily="50" charset="-128"/>
                <a:ea typeface="游ゴシック" panose="020B0400000000000000" pitchFamily="50" charset="-128"/>
              </a:rPr>
              <a:t>小学４～６年生が参加する「キッズチャレンジ２０２４アウトドアスクール」</a:t>
            </a:r>
            <a:r>
              <a:rPr lang="ja-JP" altLang="en-US" sz="1200" b="1" dirty="0">
                <a:solidFill>
                  <a:schemeClr val="tx2"/>
                </a:solidFill>
                <a:latin typeface="游ゴシック" panose="020B0400000000000000" pitchFamily="50" charset="-128"/>
                <a:ea typeface="游ゴシック" panose="020B0400000000000000" pitchFamily="50" charset="-128"/>
              </a:rPr>
              <a:t>で</a:t>
            </a:r>
            <a:r>
              <a:rPr lang="ja-JP" altLang="ja-JP" sz="1200" b="1" dirty="0">
                <a:solidFill>
                  <a:schemeClr val="tx2"/>
                </a:solidFill>
                <a:latin typeface="游ゴシック" panose="020B0400000000000000" pitchFamily="50" charset="-128"/>
                <a:ea typeface="游ゴシック" panose="020B0400000000000000" pitchFamily="50" charset="-128"/>
              </a:rPr>
              <a:t>児童の安全確保</a:t>
            </a:r>
            <a:r>
              <a:rPr lang="ja-JP" altLang="en-US" sz="1200" b="1" dirty="0">
                <a:solidFill>
                  <a:schemeClr val="tx2"/>
                </a:solidFill>
                <a:latin typeface="游ゴシック" panose="020B0400000000000000" pitchFamily="50" charset="-128"/>
                <a:ea typeface="游ゴシック" panose="020B0400000000000000" pitchFamily="50" charset="-128"/>
              </a:rPr>
              <a:t>と</a:t>
            </a:r>
            <a:r>
              <a:rPr lang="ja-JP" altLang="ja-JP" sz="1200" b="1" dirty="0">
                <a:solidFill>
                  <a:schemeClr val="tx2"/>
                </a:solidFill>
                <a:latin typeface="游ゴシック" panose="020B0400000000000000" pitchFamily="50" charset="-128"/>
                <a:ea typeface="游ゴシック" panose="020B0400000000000000" pitchFamily="50" charset="-128"/>
              </a:rPr>
              <a:t>体験活動等をサポートする高校生ボランティアスタッフ</a:t>
            </a:r>
            <a:r>
              <a:rPr lang="ja-JP" altLang="en-US" sz="1200" b="1" dirty="0">
                <a:solidFill>
                  <a:schemeClr val="tx2"/>
                </a:solidFill>
                <a:latin typeface="游ゴシック" panose="020B0400000000000000" pitchFamily="50" charset="-128"/>
                <a:ea typeface="游ゴシック" panose="020B0400000000000000" pitchFamily="50" charset="-128"/>
              </a:rPr>
              <a:t>を募集します。</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endParaRPr lang="ja-JP" altLang="ja-JP" sz="1200" b="1" dirty="0">
              <a:solidFill>
                <a:schemeClr val="tx2"/>
              </a:solidFill>
              <a:latin typeface="游ゴシック" panose="020B0400000000000000" pitchFamily="50" charset="-128"/>
              <a:ea typeface="游ゴシック" panose="020B0400000000000000" pitchFamily="50" charset="-128"/>
            </a:endParaRPr>
          </a:p>
          <a:p>
            <a:pPr algn="l"/>
            <a:r>
              <a:rPr lang="zh-TW" altLang="ja-JP" sz="1200" b="1" dirty="0">
                <a:solidFill>
                  <a:schemeClr val="tx2"/>
                </a:solidFill>
                <a:latin typeface="游ゴシック" panose="020B0400000000000000" pitchFamily="50" charset="-128"/>
                <a:ea typeface="游ゴシック" panose="020B0400000000000000" pitchFamily="50" charset="-128"/>
              </a:rPr>
              <a:t>①従事期間：令和</a:t>
            </a:r>
            <a:r>
              <a:rPr lang="en-US" altLang="ja-JP" sz="1200" b="1" dirty="0">
                <a:solidFill>
                  <a:schemeClr val="tx2"/>
                </a:solidFill>
                <a:latin typeface="游ゴシック" panose="020B0400000000000000" pitchFamily="50" charset="-128"/>
                <a:ea typeface="游ゴシック" panose="020B0400000000000000" pitchFamily="50" charset="-128"/>
              </a:rPr>
              <a:t>6</a:t>
            </a:r>
            <a:r>
              <a:rPr lang="ja-JP" altLang="en-US" sz="1200" b="1" dirty="0">
                <a:solidFill>
                  <a:schemeClr val="tx2"/>
                </a:solidFill>
                <a:latin typeface="游ゴシック" panose="020B0400000000000000" pitchFamily="50" charset="-128"/>
                <a:ea typeface="游ゴシック" panose="020B0400000000000000" pitchFamily="50" charset="-128"/>
              </a:rPr>
              <a:t>年</a:t>
            </a:r>
            <a:r>
              <a:rPr lang="en-US" altLang="ja-JP" sz="1200" b="1" dirty="0">
                <a:solidFill>
                  <a:schemeClr val="tx2"/>
                </a:solidFill>
                <a:latin typeface="游ゴシック" panose="020B0400000000000000" pitchFamily="50" charset="-128"/>
                <a:ea typeface="游ゴシック" panose="020B0400000000000000" pitchFamily="50" charset="-128"/>
              </a:rPr>
              <a:t>7</a:t>
            </a:r>
            <a:r>
              <a:rPr lang="ja-JP" altLang="en-US" sz="1200" b="1" dirty="0">
                <a:solidFill>
                  <a:schemeClr val="tx2"/>
                </a:solidFill>
                <a:latin typeface="游ゴシック" panose="020B0400000000000000" pitchFamily="50" charset="-128"/>
                <a:ea typeface="游ゴシック" panose="020B0400000000000000" pitchFamily="50" charset="-128"/>
              </a:rPr>
              <a:t>月</a:t>
            </a:r>
            <a:r>
              <a:rPr lang="en-US" altLang="ja-JP" sz="1200" b="1" dirty="0">
                <a:solidFill>
                  <a:schemeClr val="tx2"/>
                </a:solidFill>
                <a:latin typeface="游ゴシック" panose="020B0400000000000000" pitchFamily="50" charset="-128"/>
                <a:ea typeface="游ゴシック" panose="020B0400000000000000" pitchFamily="50" charset="-128"/>
              </a:rPr>
              <a:t>24</a:t>
            </a:r>
            <a:r>
              <a:rPr lang="ja-JP" altLang="en-US" sz="1200" b="1" dirty="0">
                <a:solidFill>
                  <a:schemeClr val="tx2"/>
                </a:solidFill>
                <a:latin typeface="游ゴシック" panose="020B0400000000000000" pitchFamily="50" charset="-128"/>
                <a:ea typeface="游ゴシック" panose="020B0400000000000000" pitchFamily="50" charset="-128"/>
              </a:rPr>
              <a:t>日（水）～</a:t>
            </a:r>
            <a:r>
              <a:rPr lang="en-US" altLang="ja-JP" sz="1200" b="1" dirty="0">
                <a:solidFill>
                  <a:schemeClr val="tx2"/>
                </a:solidFill>
                <a:latin typeface="游ゴシック" panose="020B0400000000000000" pitchFamily="50" charset="-128"/>
                <a:ea typeface="游ゴシック" panose="020B0400000000000000" pitchFamily="50" charset="-128"/>
              </a:rPr>
              <a:t>26</a:t>
            </a:r>
            <a:r>
              <a:rPr lang="ja-JP" altLang="en-US" sz="1200" b="1" dirty="0">
                <a:solidFill>
                  <a:schemeClr val="tx2"/>
                </a:solidFill>
                <a:latin typeface="游ゴシック" panose="020B0400000000000000" pitchFamily="50" charset="-128"/>
                <a:ea typeface="游ゴシック" panose="020B0400000000000000" pitchFamily="50" charset="-128"/>
              </a:rPr>
              <a:t>日</a:t>
            </a:r>
            <a:r>
              <a:rPr lang="zh-TW" altLang="ja-JP" sz="1200" b="1" dirty="0">
                <a:solidFill>
                  <a:schemeClr val="tx2"/>
                </a:solidFill>
                <a:latin typeface="游ゴシック" panose="020B0400000000000000" pitchFamily="50" charset="-128"/>
                <a:ea typeface="游ゴシック" panose="020B0400000000000000" pitchFamily="50" charset="-128"/>
              </a:rPr>
              <a:t>（金）</a:t>
            </a:r>
            <a:r>
              <a:rPr lang="ja-JP" altLang="en-US" sz="1200" b="1" dirty="0">
                <a:solidFill>
                  <a:schemeClr val="tx2"/>
                </a:solidFill>
                <a:latin typeface="游ゴシック" panose="020B0400000000000000" pitchFamily="50" charset="-128"/>
                <a:ea typeface="游ゴシック" panose="020B0400000000000000" pitchFamily="50" charset="-128"/>
              </a:rPr>
              <a:t>　</a:t>
            </a:r>
            <a:r>
              <a:rPr lang="en-US" altLang="ja-JP" sz="1200" b="1" dirty="0">
                <a:solidFill>
                  <a:schemeClr val="tx2"/>
                </a:solidFill>
                <a:latin typeface="游ゴシック" panose="020B0400000000000000" pitchFamily="50" charset="-128"/>
                <a:ea typeface="游ゴシック" panose="020B0400000000000000" pitchFamily="50" charset="-128"/>
              </a:rPr>
              <a:t>※2</a:t>
            </a:r>
            <a:r>
              <a:rPr lang="ja-JP" altLang="en-US" sz="1200" b="1" dirty="0">
                <a:solidFill>
                  <a:schemeClr val="tx2"/>
                </a:solidFill>
                <a:latin typeface="游ゴシック" panose="020B0400000000000000" pitchFamily="50" charset="-128"/>
                <a:ea typeface="游ゴシック" panose="020B0400000000000000" pitchFamily="50" charset="-128"/>
              </a:rPr>
              <a:t>泊</a:t>
            </a:r>
            <a:r>
              <a:rPr lang="en-US" altLang="ja-JP" sz="1200" b="1" dirty="0">
                <a:solidFill>
                  <a:schemeClr val="tx2"/>
                </a:solidFill>
                <a:latin typeface="游ゴシック" panose="020B0400000000000000" pitchFamily="50" charset="-128"/>
                <a:ea typeface="游ゴシック" panose="020B0400000000000000" pitchFamily="50" charset="-128"/>
              </a:rPr>
              <a:t>3</a:t>
            </a:r>
            <a:r>
              <a:rPr lang="ja-JP" altLang="en-US" sz="1200" b="1" dirty="0">
                <a:solidFill>
                  <a:schemeClr val="tx2"/>
                </a:solidFill>
                <a:latin typeface="游ゴシック" panose="020B0400000000000000" pitchFamily="50" charset="-128"/>
                <a:ea typeface="游ゴシック" panose="020B0400000000000000" pitchFamily="50" charset="-128"/>
              </a:rPr>
              <a:t>日</a:t>
            </a:r>
            <a:endParaRPr lang="ja-JP" altLang="ja-JP" sz="1200" b="1" dirty="0">
              <a:solidFill>
                <a:schemeClr val="tx2"/>
              </a:solidFill>
              <a:latin typeface="游ゴシック" panose="020B0400000000000000" pitchFamily="50" charset="-128"/>
              <a:ea typeface="游ゴシック" panose="020B0400000000000000" pitchFamily="50" charset="-128"/>
            </a:endParaRPr>
          </a:p>
          <a:p>
            <a:pPr algn="l"/>
            <a:r>
              <a:rPr lang="ja-JP" altLang="ja-JP" sz="1200" b="1" dirty="0">
                <a:solidFill>
                  <a:schemeClr val="tx2"/>
                </a:solidFill>
                <a:latin typeface="游ゴシック" panose="020B0400000000000000" pitchFamily="50" charset="-128"/>
                <a:ea typeface="游ゴシック" panose="020B0400000000000000" pitchFamily="50" charset="-128"/>
              </a:rPr>
              <a:t>②募集対象：八代市内在住の高校生、または八代市内の高校に在籍する高校生</a:t>
            </a:r>
          </a:p>
          <a:p>
            <a:pPr algn="l"/>
            <a:r>
              <a:rPr lang="ja-JP" altLang="ja-JP" sz="1200" b="1" dirty="0">
                <a:solidFill>
                  <a:schemeClr val="tx2"/>
                </a:solidFill>
                <a:latin typeface="游ゴシック" panose="020B0400000000000000" pitchFamily="50" charset="-128"/>
                <a:ea typeface="游ゴシック" panose="020B0400000000000000" pitchFamily="50" charset="-128"/>
              </a:rPr>
              <a:t>③募集人員：６～８名</a:t>
            </a:r>
          </a:p>
          <a:p>
            <a:pPr algn="l"/>
            <a:r>
              <a:rPr lang="ja-JP" altLang="ja-JP" sz="1200" b="1" dirty="0">
                <a:solidFill>
                  <a:schemeClr val="tx2"/>
                </a:solidFill>
                <a:latin typeface="游ゴシック" panose="020B0400000000000000" pitchFamily="50" charset="-128"/>
                <a:ea typeface="游ゴシック" panose="020B0400000000000000" pitchFamily="50" charset="-128"/>
              </a:rPr>
              <a:t>④活動内容（予定）：炊飯活動（バーベキュー・カートンドッグ・カレーライス）、</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r>
              <a:rPr lang="ja-JP" altLang="en-US" sz="1200" b="1" dirty="0">
                <a:solidFill>
                  <a:schemeClr val="tx2"/>
                </a:solidFill>
                <a:latin typeface="游ゴシック" panose="020B0400000000000000" pitchFamily="50" charset="-128"/>
                <a:ea typeface="游ゴシック" panose="020B0400000000000000" pitchFamily="50" charset="-128"/>
              </a:rPr>
              <a:t>　　　　　　　　　　</a:t>
            </a:r>
            <a:r>
              <a:rPr lang="ja-JP" altLang="ja-JP" sz="1200" b="1" dirty="0">
                <a:solidFill>
                  <a:schemeClr val="tx2"/>
                </a:solidFill>
                <a:latin typeface="游ゴシック" panose="020B0400000000000000" pitchFamily="50" charset="-128"/>
                <a:ea typeface="游ゴシック" panose="020B0400000000000000" pitchFamily="50" charset="-128"/>
              </a:rPr>
              <a:t>創作活動（勾玉づくり</a:t>
            </a:r>
            <a:r>
              <a:rPr lang="ja-JP" altLang="en-US" sz="1200" b="1" dirty="0">
                <a:solidFill>
                  <a:schemeClr val="tx2"/>
                </a:solidFill>
                <a:latin typeface="游ゴシック" panose="020B0400000000000000" pitchFamily="50" charset="-128"/>
                <a:ea typeface="游ゴシック" panose="020B0400000000000000" pitchFamily="50" charset="-128"/>
              </a:rPr>
              <a:t>、木箱づくり</a:t>
            </a:r>
            <a:r>
              <a:rPr lang="ja-JP" altLang="ja-JP" sz="1200" b="1" dirty="0">
                <a:solidFill>
                  <a:schemeClr val="tx2"/>
                </a:solidFill>
                <a:latin typeface="游ゴシック" panose="020B0400000000000000" pitchFamily="50" charset="-128"/>
                <a:ea typeface="游ゴシック" panose="020B0400000000000000" pitchFamily="50" charset="-128"/>
              </a:rPr>
              <a:t>）、クルーズ船が停泊中</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r>
              <a:rPr lang="ja-JP" altLang="en-US" sz="1200" b="1" dirty="0">
                <a:solidFill>
                  <a:schemeClr val="tx2"/>
                </a:solidFill>
                <a:latin typeface="游ゴシック" panose="020B0400000000000000" pitchFamily="50" charset="-128"/>
                <a:ea typeface="游ゴシック" panose="020B0400000000000000" pitchFamily="50" charset="-128"/>
              </a:rPr>
              <a:t>　　　　　　　　　　</a:t>
            </a:r>
            <a:r>
              <a:rPr lang="ja-JP" altLang="ja-JP" sz="1200" b="1" dirty="0">
                <a:solidFill>
                  <a:schemeClr val="tx2"/>
                </a:solidFill>
                <a:latin typeface="游ゴシック" panose="020B0400000000000000" pitchFamily="50" charset="-128"/>
                <a:ea typeface="游ゴシック" panose="020B0400000000000000" pitchFamily="50" charset="-128"/>
              </a:rPr>
              <a:t>の「くまモンポート八代」の施設見学</a:t>
            </a:r>
            <a:r>
              <a:rPr lang="ja-JP" altLang="en-US" sz="1200" b="1" dirty="0">
                <a:solidFill>
                  <a:schemeClr val="tx2"/>
                </a:solidFill>
                <a:latin typeface="游ゴシック" panose="020B0400000000000000" pitchFamily="50" charset="-128"/>
                <a:ea typeface="游ゴシック" panose="020B0400000000000000" pitchFamily="50" charset="-128"/>
              </a:rPr>
              <a:t>　等</a:t>
            </a:r>
            <a:endParaRPr lang="en-US" altLang="ja-JP" sz="1200" b="1" dirty="0">
              <a:solidFill>
                <a:schemeClr val="tx2"/>
              </a:solidFill>
              <a:latin typeface="游ゴシック" panose="020B0400000000000000" pitchFamily="50" charset="-128"/>
              <a:ea typeface="游ゴシック" panose="020B0400000000000000" pitchFamily="50" charset="-128"/>
            </a:endParaRPr>
          </a:p>
        </p:txBody>
      </p:sp>
      <p:sp>
        <p:nvSpPr>
          <p:cNvPr id="6" name="字幕 2">
            <a:extLst>
              <a:ext uri="{FF2B5EF4-FFF2-40B4-BE49-F238E27FC236}">
                <a16:creationId xmlns:a16="http://schemas.microsoft.com/office/drawing/2014/main" id="{8EFA5C8B-9579-60D4-DD81-DC8F44947886}"/>
              </a:ext>
            </a:extLst>
          </p:cNvPr>
          <p:cNvSpPr txBox="1">
            <a:spLocks/>
          </p:cNvSpPr>
          <p:nvPr/>
        </p:nvSpPr>
        <p:spPr>
          <a:xfrm>
            <a:off x="-17873" y="4516537"/>
            <a:ext cx="6856273" cy="2849232"/>
          </a:xfrm>
          <a:prstGeom prst="rect">
            <a:avLst/>
          </a:prstGeom>
          <a:noFill/>
        </p:spPr>
        <p:style>
          <a:lnRef idx="2">
            <a:schemeClr val="accent6"/>
          </a:lnRef>
          <a:fillRef idx="1">
            <a:schemeClr val="lt1"/>
          </a:fillRef>
          <a:effectRef idx="0">
            <a:schemeClr val="accent6"/>
          </a:effectRef>
          <a:fontRef idx="minor">
            <a:schemeClr val="dk1"/>
          </a:fontRef>
        </p:style>
        <p:txBody>
          <a:bodyPr lIns="61722" tIns="61722" rIns="61722" bIns="51435" anchor="b">
            <a:noAutofit/>
          </a:bodyPr>
          <a:lstStyle>
            <a:lvl1pPr marL="0" indent="0" algn="ctr" defTabSz="914400" rtl="0" eaLnBrk="1" latinLnBrk="0" hangingPunct="1">
              <a:lnSpc>
                <a:spcPct val="114000"/>
              </a:lnSpc>
              <a:spcBef>
                <a:spcPts val="1000"/>
              </a:spcBef>
              <a:buClr>
                <a:schemeClr val="bg1"/>
              </a:buClr>
              <a:buSzPct val="75000"/>
              <a:buFont typeface="Arial" panose="020B0604020202020204" pitchFamily="34" charset="0"/>
              <a:buNone/>
              <a:defRPr sz="2400" kern="1200" spc="70">
                <a:solidFill>
                  <a:srgbClr val="FFFFFF"/>
                </a:solidFill>
                <a:latin typeface="+mn-lt"/>
                <a:ea typeface="+mn-ea"/>
                <a:cs typeface="+mn-cs"/>
              </a:defRPr>
            </a:lvl1pPr>
            <a:lvl2pPr marL="457200" indent="0" algn="ctr" defTabSz="914400" rtl="0" eaLnBrk="1" latinLnBrk="0" hangingPunct="1">
              <a:lnSpc>
                <a:spcPct val="114000"/>
              </a:lnSpc>
              <a:spcBef>
                <a:spcPts val="500"/>
              </a:spcBef>
              <a:buClr>
                <a:schemeClr val="bg1"/>
              </a:buClr>
              <a:buSzPct val="75000"/>
              <a:buFont typeface="Arial" panose="020B0604020202020204" pitchFamily="34" charset="0"/>
              <a:buNone/>
              <a:defRPr sz="2000" kern="1200" spc="70">
                <a:solidFill>
                  <a:srgbClr val="FFFFFF"/>
                </a:solidFill>
                <a:latin typeface="+mn-lt"/>
                <a:ea typeface="+mn-ea"/>
                <a:cs typeface="+mn-cs"/>
              </a:defRPr>
            </a:lvl2pPr>
            <a:lvl3pPr marL="914400" indent="0" algn="ctr" defTabSz="914400" rtl="0" eaLnBrk="1" latinLnBrk="0" hangingPunct="1">
              <a:lnSpc>
                <a:spcPct val="114000"/>
              </a:lnSpc>
              <a:spcBef>
                <a:spcPts val="500"/>
              </a:spcBef>
              <a:buClr>
                <a:schemeClr val="bg1"/>
              </a:buClr>
              <a:buSzPct val="75000"/>
              <a:buFont typeface="Arial" panose="020B0604020202020204" pitchFamily="34" charset="0"/>
              <a:buNone/>
              <a:defRPr sz="1800" kern="1200" spc="70">
                <a:solidFill>
                  <a:srgbClr val="FFFFFF"/>
                </a:solidFill>
                <a:latin typeface="+mn-lt"/>
                <a:ea typeface="+mn-ea"/>
                <a:cs typeface="+mn-cs"/>
              </a:defRPr>
            </a:lvl3pPr>
            <a:lvl4pPr marL="13716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4pPr>
            <a:lvl5pPr marL="18288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kumimoji="1" lang="en-US" altLang="ja-JP" sz="1200" b="1" dirty="0">
                <a:solidFill>
                  <a:schemeClr val="tx2"/>
                </a:solidFill>
                <a:latin typeface="游ゴシック" panose="020B0400000000000000" pitchFamily="50" charset="-128"/>
                <a:ea typeface="游ゴシック" panose="020B0400000000000000" pitchFamily="50" charset="-128"/>
              </a:rPr>
              <a:t>【</a:t>
            </a:r>
            <a:r>
              <a:rPr kumimoji="1" lang="ja-JP" altLang="en-US" sz="1200" b="1" dirty="0">
                <a:solidFill>
                  <a:schemeClr val="tx2"/>
                </a:solidFill>
                <a:latin typeface="游ゴシック" panose="020B0400000000000000" pitchFamily="50" charset="-128"/>
                <a:ea typeface="游ゴシック" panose="020B0400000000000000" pitchFamily="50" charset="-128"/>
              </a:rPr>
              <a:t>募集〆切</a:t>
            </a:r>
            <a:r>
              <a:rPr kumimoji="1" lang="en-US" altLang="ja-JP" sz="1200" b="1" dirty="0">
                <a:solidFill>
                  <a:schemeClr val="tx2"/>
                </a:solidFill>
                <a:latin typeface="游ゴシック" panose="020B0400000000000000" pitchFamily="50" charset="-128"/>
                <a:ea typeface="游ゴシック" panose="020B0400000000000000" pitchFamily="50" charset="-128"/>
              </a:rPr>
              <a:t>】</a:t>
            </a:r>
            <a:r>
              <a:rPr kumimoji="1" lang="ja-JP" altLang="en-US" sz="1200" b="1" dirty="0">
                <a:solidFill>
                  <a:schemeClr val="tx2"/>
                </a:solidFill>
                <a:latin typeface="游ゴシック" panose="020B0400000000000000" pitchFamily="50" charset="-128"/>
                <a:ea typeface="游ゴシック" panose="020B0400000000000000" pitchFamily="50" charset="-128"/>
              </a:rPr>
              <a:t>令和</a:t>
            </a:r>
            <a:r>
              <a:rPr kumimoji="1" lang="en-US" altLang="ja-JP" sz="1200" b="1" dirty="0">
                <a:solidFill>
                  <a:schemeClr val="tx2"/>
                </a:solidFill>
                <a:latin typeface="游ゴシック" panose="020B0400000000000000" pitchFamily="50" charset="-128"/>
                <a:ea typeface="游ゴシック" panose="020B0400000000000000" pitchFamily="50" charset="-128"/>
              </a:rPr>
              <a:t>6</a:t>
            </a:r>
            <a:r>
              <a:rPr kumimoji="1" lang="ja-JP" altLang="en-US" sz="1200" b="1" dirty="0">
                <a:solidFill>
                  <a:schemeClr val="tx2"/>
                </a:solidFill>
                <a:latin typeface="游ゴシック" panose="020B0400000000000000" pitchFamily="50" charset="-128"/>
                <a:ea typeface="游ゴシック" panose="020B0400000000000000" pitchFamily="50" charset="-128"/>
              </a:rPr>
              <a:t>年</a:t>
            </a:r>
            <a:r>
              <a:rPr kumimoji="1" lang="en-US" altLang="ja-JP" sz="1200" b="1" dirty="0">
                <a:solidFill>
                  <a:schemeClr val="tx2"/>
                </a:solidFill>
                <a:latin typeface="游ゴシック" panose="020B0400000000000000" pitchFamily="50" charset="-128"/>
                <a:ea typeface="游ゴシック" panose="020B0400000000000000" pitchFamily="50" charset="-128"/>
              </a:rPr>
              <a:t>6</a:t>
            </a:r>
            <a:r>
              <a:rPr kumimoji="1" lang="ja-JP" altLang="en-US" sz="1200" b="1" dirty="0">
                <a:solidFill>
                  <a:schemeClr val="tx2"/>
                </a:solidFill>
                <a:latin typeface="游ゴシック" panose="020B0400000000000000" pitchFamily="50" charset="-128"/>
                <a:ea typeface="游ゴシック" panose="020B0400000000000000" pitchFamily="50" charset="-128"/>
              </a:rPr>
              <a:t>月</a:t>
            </a:r>
            <a:r>
              <a:rPr kumimoji="1" lang="en-US" altLang="ja-JP" sz="1200" b="1" dirty="0">
                <a:solidFill>
                  <a:schemeClr val="tx2"/>
                </a:solidFill>
                <a:latin typeface="游ゴシック" panose="020B0400000000000000" pitchFamily="50" charset="-128"/>
                <a:ea typeface="游ゴシック" panose="020B0400000000000000" pitchFamily="50" charset="-128"/>
              </a:rPr>
              <a:t>30</a:t>
            </a:r>
            <a:r>
              <a:rPr kumimoji="1" lang="ja-JP" altLang="en-US" sz="1200" b="1" dirty="0">
                <a:solidFill>
                  <a:schemeClr val="tx2"/>
                </a:solidFill>
                <a:latin typeface="游ゴシック" panose="020B0400000000000000" pitchFamily="50" charset="-128"/>
                <a:ea typeface="游ゴシック" panose="020B0400000000000000" pitchFamily="50" charset="-128"/>
              </a:rPr>
              <a:t>日（日）</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r>
              <a:rPr kumimoji="1" lang="en-US" altLang="ja-JP" sz="1200" b="1" dirty="0">
                <a:solidFill>
                  <a:schemeClr val="tx2"/>
                </a:solidFill>
                <a:latin typeface="游ゴシック" panose="020B0400000000000000" pitchFamily="50" charset="-128"/>
                <a:ea typeface="游ゴシック" panose="020B0400000000000000" pitchFamily="50" charset="-128"/>
              </a:rPr>
              <a:t>【</a:t>
            </a:r>
            <a:r>
              <a:rPr kumimoji="1" lang="ja-JP" altLang="en-US" sz="1200" b="1" dirty="0">
                <a:solidFill>
                  <a:schemeClr val="tx2"/>
                </a:solidFill>
                <a:latin typeface="游ゴシック" panose="020B0400000000000000" pitchFamily="50" charset="-128"/>
                <a:ea typeface="游ゴシック" panose="020B0400000000000000" pitchFamily="50" charset="-128"/>
              </a:rPr>
              <a:t>応募方法</a:t>
            </a:r>
            <a:r>
              <a:rPr kumimoji="1" lang="en-US" altLang="ja-JP" sz="1200" b="1" dirty="0">
                <a:solidFill>
                  <a:schemeClr val="tx2"/>
                </a:solidFill>
                <a:latin typeface="游ゴシック" panose="020B0400000000000000" pitchFamily="50" charset="-128"/>
                <a:ea typeface="游ゴシック" panose="020B0400000000000000" pitchFamily="50" charset="-128"/>
              </a:rPr>
              <a:t>】</a:t>
            </a:r>
            <a:r>
              <a:rPr kumimoji="1" lang="ja-JP" altLang="en-US" sz="1200" b="1" dirty="0">
                <a:solidFill>
                  <a:schemeClr val="tx2"/>
                </a:solidFill>
                <a:latin typeface="游ゴシック" panose="020B0400000000000000" pitchFamily="50" charset="-128"/>
                <a:ea typeface="游ゴシック" panose="020B0400000000000000" pitchFamily="50" charset="-128"/>
              </a:rPr>
              <a:t>（</a:t>
            </a:r>
            <a:r>
              <a:rPr kumimoji="1" lang="en-US" altLang="ja-JP" sz="1200" b="1" dirty="0">
                <a:solidFill>
                  <a:schemeClr val="tx2"/>
                </a:solidFill>
                <a:latin typeface="游ゴシック" panose="020B0400000000000000" pitchFamily="50" charset="-128"/>
                <a:ea typeface="游ゴシック" panose="020B0400000000000000" pitchFamily="50" charset="-128"/>
              </a:rPr>
              <a:t>1</a:t>
            </a:r>
            <a:r>
              <a:rPr kumimoji="1" lang="ja-JP" altLang="en-US" sz="1200" b="1" dirty="0">
                <a:solidFill>
                  <a:schemeClr val="tx2"/>
                </a:solidFill>
                <a:latin typeface="游ゴシック" panose="020B0400000000000000" pitchFamily="50" charset="-128"/>
                <a:ea typeface="游ゴシック" panose="020B0400000000000000" pitchFamily="50" charset="-128"/>
              </a:rPr>
              <a:t>）申込フォーム（</a:t>
            </a:r>
            <a:r>
              <a:rPr kumimoji="1" lang="en-US" altLang="ja-JP" sz="1200" b="1" dirty="0">
                <a:solidFill>
                  <a:schemeClr val="tx2"/>
                </a:solidFill>
                <a:latin typeface="游ゴシック" panose="020B0400000000000000" pitchFamily="50" charset="-128"/>
                <a:ea typeface="游ゴシック" panose="020B0400000000000000" pitchFamily="50" charset="-128"/>
              </a:rPr>
              <a:t>QR</a:t>
            </a:r>
            <a:r>
              <a:rPr kumimoji="1" lang="ja-JP" altLang="en-US" sz="1200" b="1" dirty="0">
                <a:solidFill>
                  <a:schemeClr val="tx2"/>
                </a:solidFill>
                <a:latin typeface="游ゴシック" panose="020B0400000000000000" pitchFamily="50" charset="-128"/>
                <a:ea typeface="游ゴシック" panose="020B0400000000000000" pitchFamily="50" charset="-128"/>
              </a:rPr>
              <a:t>コード）</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r>
              <a:rPr lang="ja-JP" altLang="en-US" sz="1200" b="1" dirty="0">
                <a:solidFill>
                  <a:schemeClr val="tx2"/>
                </a:solidFill>
                <a:latin typeface="游ゴシック" panose="020B0400000000000000" pitchFamily="50" charset="-128"/>
                <a:ea typeface="游ゴシック" panose="020B0400000000000000" pitchFamily="50" charset="-128"/>
              </a:rPr>
              <a:t>　　　　　　（</a:t>
            </a:r>
            <a:r>
              <a:rPr lang="en-US" altLang="ja-JP" sz="1200" b="1" dirty="0">
                <a:solidFill>
                  <a:schemeClr val="tx2"/>
                </a:solidFill>
                <a:latin typeface="游ゴシック" panose="020B0400000000000000" pitchFamily="50" charset="-128"/>
                <a:ea typeface="游ゴシック" panose="020B0400000000000000" pitchFamily="50" charset="-128"/>
              </a:rPr>
              <a:t>2</a:t>
            </a:r>
            <a:r>
              <a:rPr lang="ja-JP" altLang="en-US" sz="1200" b="1" dirty="0">
                <a:solidFill>
                  <a:schemeClr val="tx2"/>
                </a:solidFill>
                <a:latin typeface="游ゴシック" panose="020B0400000000000000" pitchFamily="50" charset="-128"/>
                <a:ea typeface="游ゴシック" panose="020B0400000000000000" pitchFamily="50" charset="-128"/>
              </a:rPr>
              <a:t>）メール・はがき・</a:t>
            </a:r>
            <a:r>
              <a:rPr lang="en-US" altLang="ja-JP" sz="1200" b="1" dirty="0">
                <a:solidFill>
                  <a:schemeClr val="tx2"/>
                </a:solidFill>
                <a:latin typeface="游ゴシック" panose="020B0400000000000000" pitchFamily="50" charset="-128"/>
                <a:ea typeface="游ゴシック" panose="020B0400000000000000" pitchFamily="50" charset="-128"/>
              </a:rPr>
              <a:t>FAX</a:t>
            </a:r>
            <a:r>
              <a:rPr lang="ja-JP" altLang="en-US" sz="1200" b="1" dirty="0">
                <a:solidFill>
                  <a:schemeClr val="tx2"/>
                </a:solidFill>
                <a:latin typeface="游ゴシック" panose="020B0400000000000000" pitchFamily="50" charset="-128"/>
                <a:ea typeface="游ゴシック" panose="020B0400000000000000" pitchFamily="50" charset="-128"/>
              </a:rPr>
              <a:t>で以下の事項を記入しお申し込みください。</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r>
              <a:rPr lang="ja-JP" altLang="en-US" sz="1200" b="1" dirty="0">
                <a:solidFill>
                  <a:schemeClr val="tx2"/>
                </a:solidFill>
                <a:latin typeface="游ゴシック" panose="020B0400000000000000" pitchFamily="50" charset="-128"/>
                <a:ea typeface="游ゴシック" panose="020B0400000000000000" pitchFamily="50" charset="-128"/>
              </a:rPr>
              <a:t>　　　　　　　　　</a:t>
            </a:r>
            <a:r>
              <a:rPr kumimoji="1" lang="zh-TW" altLang="ja-JP" sz="1200" b="1" dirty="0">
                <a:solidFill>
                  <a:schemeClr val="tx2"/>
                </a:solidFill>
                <a:latin typeface="游ゴシック" panose="020B0400000000000000" pitchFamily="50" charset="-128"/>
                <a:ea typeface="游ゴシック" panose="020B0400000000000000" pitchFamily="50" charset="-128"/>
              </a:rPr>
              <a:t>①氏名　②性別　③住所　④学校名　⑤学年　⑥連絡先</a:t>
            </a:r>
            <a:endParaRPr kumimoji="1" lang="en-US" altLang="zh-TW"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lang="en-US" altLang="ja-JP" sz="1200" b="1" dirty="0">
                <a:solidFill>
                  <a:schemeClr val="tx2"/>
                </a:solidFill>
                <a:latin typeface="游ゴシック" panose="020B0400000000000000" pitchFamily="50" charset="-128"/>
                <a:ea typeface="游ゴシック" panose="020B0400000000000000" pitchFamily="50" charset="-128"/>
              </a:rPr>
              <a:t>【</a:t>
            </a:r>
            <a:r>
              <a:rPr lang="ja-JP" altLang="en-US" sz="1200" b="1" dirty="0">
                <a:solidFill>
                  <a:schemeClr val="tx2"/>
                </a:solidFill>
                <a:latin typeface="游ゴシック" panose="020B0400000000000000" pitchFamily="50" charset="-128"/>
                <a:ea typeface="游ゴシック" panose="020B0400000000000000" pitchFamily="50" charset="-128"/>
              </a:rPr>
              <a:t>その他</a:t>
            </a:r>
            <a:r>
              <a:rPr lang="en-US" altLang="ja-JP" sz="1200" b="1" dirty="0">
                <a:solidFill>
                  <a:schemeClr val="tx2"/>
                </a:solidFill>
                <a:latin typeface="游ゴシック" panose="020B0400000000000000" pitchFamily="50" charset="-128"/>
                <a:ea typeface="游ゴシック" panose="020B0400000000000000" pitchFamily="50" charset="-128"/>
              </a:rPr>
              <a:t>】</a:t>
            </a:r>
            <a:r>
              <a:rPr lang="ja-JP" altLang="en-US" sz="1200" b="1" dirty="0">
                <a:solidFill>
                  <a:schemeClr val="tx2"/>
                </a:solidFill>
                <a:latin typeface="游ゴシック" panose="020B0400000000000000" pitchFamily="50" charset="-128"/>
                <a:ea typeface="游ゴシック" panose="020B0400000000000000" pitchFamily="50" charset="-128"/>
              </a:rPr>
              <a:t>　・</a:t>
            </a:r>
            <a:r>
              <a:rPr lang="ja-JP" altLang="ja-JP" sz="1200" b="1" dirty="0">
                <a:solidFill>
                  <a:schemeClr val="tx2"/>
                </a:solidFill>
                <a:latin typeface="游ゴシック" panose="020B0400000000000000" pitchFamily="50" charset="-128"/>
                <a:ea typeface="游ゴシック" panose="020B0400000000000000" pitchFamily="50" charset="-128"/>
              </a:rPr>
              <a:t>薄謝あり（図書カードを予定）</a:t>
            </a:r>
            <a:endParaRPr lang="en-US" altLang="ja-JP"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kumimoji="1" lang="ja-JP" altLang="en-US" sz="1200" b="1" dirty="0">
                <a:solidFill>
                  <a:schemeClr val="tx2"/>
                </a:solidFill>
                <a:latin typeface="游ゴシック" panose="020B0400000000000000" pitchFamily="50" charset="-128"/>
                <a:ea typeface="游ゴシック" panose="020B0400000000000000" pitchFamily="50" charset="-128"/>
              </a:rPr>
              <a:t>　　　　　　・友人同士で申し込みの場合は、備考欄にご記載ください。</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kumimoji="1" lang="ja-JP" altLang="en-US" sz="1200" b="1" dirty="0">
                <a:solidFill>
                  <a:schemeClr val="tx2"/>
                </a:solidFill>
                <a:latin typeface="游ゴシック" panose="020B0400000000000000" pitchFamily="50" charset="-128"/>
                <a:ea typeface="游ゴシック" panose="020B0400000000000000" pitchFamily="50" charset="-128"/>
              </a:rPr>
              <a:t>　　　　　　・保護者の同意を得てお申し込みください。</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kumimoji="1" lang="ja-JP" altLang="en-US" sz="1200" b="1" dirty="0">
                <a:solidFill>
                  <a:schemeClr val="tx2"/>
                </a:solidFill>
                <a:latin typeface="游ゴシック" panose="020B0400000000000000" pitchFamily="50" charset="-128"/>
                <a:ea typeface="游ゴシック" panose="020B0400000000000000" pitchFamily="50" charset="-128"/>
              </a:rPr>
              <a:t>　　　　　　・参加を希望する方が多数いる場合は厳正な抽選を行い、申し込みをされても</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kumimoji="1" lang="ja-JP" altLang="en-US" sz="1200" b="1" dirty="0">
                <a:solidFill>
                  <a:schemeClr val="tx2"/>
                </a:solidFill>
                <a:latin typeface="游ゴシック" panose="020B0400000000000000" pitchFamily="50" charset="-128"/>
                <a:ea typeface="游ゴシック" panose="020B0400000000000000" pitchFamily="50" charset="-128"/>
              </a:rPr>
              <a:t>　　　　　　　ご参加いただけないことがございます。参加の可否についての結果は、募集</a:t>
            </a:r>
            <a:endParaRPr kumimoji="1" lang="en-US" altLang="ja-JP" sz="1200" b="1" dirty="0">
              <a:solidFill>
                <a:schemeClr val="tx2"/>
              </a:solidFill>
              <a:latin typeface="游ゴシック" panose="020B0400000000000000" pitchFamily="50" charset="-128"/>
              <a:ea typeface="游ゴシック" panose="020B0400000000000000" pitchFamily="50" charset="-128"/>
            </a:endParaRPr>
          </a:p>
          <a:p>
            <a:pPr algn="l">
              <a:lnSpc>
                <a:spcPct val="100000"/>
              </a:lnSpc>
              <a:spcBef>
                <a:spcPts val="300"/>
              </a:spcBef>
            </a:pPr>
            <a:r>
              <a:rPr kumimoji="1" lang="ja-JP" altLang="en-US" sz="1200" b="1" dirty="0">
                <a:solidFill>
                  <a:schemeClr val="tx2"/>
                </a:solidFill>
                <a:latin typeface="游ゴシック" panose="020B0400000000000000" pitchFamily="50" charset="-128"/>
                <a:ea typeface="游ゴシック" panose="020B0400000000000000" pitchFamily="50" charset="-128"/>
              </a:rPr>
              <a:t>　　　　　　　締め切り後の</a:t>
            </a:r>
            <a:r>
              <a:rPr kumimoji="1" lang="en-US" altLang="ja-JP" sz="1200" b="1" dirty="0">
                <a:solidFill>
                  <a:schemeClr val="tx2"/>
                </a:solidFill>
                <a:latin typeface="游ゴシック" panose="020B0400000000000000" pitchFamily="50" charset="-128"/>
                <a:ea typeface="游ゴシック" panose="020B0400000000000000" pitchFamily="50" charset="-128"/>
              </a:rPr>
              <a:t>1</a:t>
            </a:r>
            <a:r>
              <a:rPr kumimoji="1" lang="ja-JP" altLang="en-US" sz="1200" b="1" dirty="0">
                <a:solidFill>
                  <a:schemeClr val="tx2"/>
                </a:solidFill>
                <a:latin typeface="游ゴシック" panose="020B0400000000000000" pitchFamily="50" charset="-128"/>
                <a:ea typeface="游ゴシック" panose="020B0400000000000000" pitchFamily="50" charset="-128"/>
              </a:rPr>
              <a:t>週間程度でお知らせします。</a:t>
            </a:r>
            <a:endParaRPr kumimoji="1" lang="en-US" altLang="zh-TW" sz="1200" b="1" dirty="0">
              <a:solidFill>
                <a:schemeClr val="tx2"/>
              </a:solidFill>
              <a:latin typeface="游ゴシック" panose="020B0400000000000000" pitchFamily="50" charset="-128"/>
              <a:ea typeface="游ゴシック" panose="020B0400000000000000" pitchFamily="50" charset="-128"/>
            </a:endParaRPr>
          </a:p>
        </p:txBody>
      </p:sp>
      <p:pic>
        <p:nvPicPr>
          <p:cNvPr id="9" name="図 8" descr="モニター, テレビ, 持つ, 写真 が含まれている画像&#10;&#10;自動的に生成された説明">
            <a:extLst>
              <a:ext uri="{FF2B5EF4-FFF2-40B4-BE49-F238E27FC236}">
                <a16:creationId xmlns:a16="http://schemas.microsoft.com/office/drawing/2014/main" id="{1E046131-78CE-D898-9BF5-573454BD95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50470">
            <a:off x="-10352" y="-20560"/>
            <a:ext cx="1152717" cy="1165817"/>
          </a:xfrm>
          <a:prstGeom prst="rect">
            <a:avLst/>
          </a:prstGeom>
        </p:spPr>
      </p:pic>
      <p:pic>
        <p:nvPicPr>
          <p:cNvPr id="11" name="図 10" descr="木製の棚&#10;&#10;中程度の精度で自動的に生成された説明">
            <a:extLst>
              <a:ext uri="{FF2B5EF4-FFF2-40B4-BE49-F238E27FC236}">
                <a16:creationId xmlns:a16="http://schemas.microsoft.com/office/drawing/2014/main" id="{1B2E0785-4B95-1718-B33C-5A3E08BA6C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0935" y="2970464"/>
            <a:ext cx="997065" cy="950753"/>
          </a:xfrm>
          <a:prstGeom prst="rect">
            <a:avLst/>
          </a:prstGeom>
        </p:spPr>
      </p:pic>
      <p:sp>
        <p:nvSpPr>
          <p:cNvPr id="12" name="字幕 2">
            <a:extLst>
              <a:ext uri="{FF2B5EF4-FFF2-40B4-BE49-F238E27FC236}">
                <a16:creationId xmlns:a16="http://schemas.microsoft.com/office/drawing/2014/main" id="{627E2AA1-AF79-284B-412F-48B9D9CBD692}"/>
              </a:ext>
            </a:extLst>
          </p:cNvPr>
          <p:cNvSpPr txBox="1">
            <a:spLocks/>
          </p:cNvSpPr>
          <p:nvPr/>
        </p:nvSpPr>
        <p:spPr>
          <a:xfrm>
            <a:off x="1320451" y="7393315"/>
            <a:ext cx="4179626" cy="1682459"/>
          </a:xfrm>
          <a:prstGeom prst="rect">
            <a:avLst/>
          </a:prstGeom>
        </p:spPr>
        <p:style>
          <a:lnRef idx="2">
            <a:schemeClr val="accent2"/>
          </a:lnRef>
          <a:fillRef idx="1">
            <a:schemeClr val="lt1"/>
          </a:fillRef>
          <a:effectRef idx="0">
            <a:schemeClr val="accent2"/>
          </a:effectRef>
          <a:fontRef idx="minor">
            <a:schemeClr val="dk1"/>
          </a:fontRef>
        </p:style>
        <p:txBody>
          <a:bodyPr lIns="61722" tIns="61722" rIns="61722" bIns="51435" anchor="b">
            <a:normAutofit/>
          </a:bodyPr>
          <a:lstStyle>
            <a:lvl1pPr marL="0" indent="0" algn="ctr" defTabSz="914400" rtl="0" eaLnBrk="1" latinLnBrk="0" hangingPunct="1">
              <a:lnSpc>
                <a:spcPct val="114000"/>
              </a:lnSpc>
              <a:spcBef>
                <a:spcPts val="1000"/>
              </a:spcBef>
              <a:buClr>
                <a:schemeClr val="bg1"/>
              </a:buClr>
              <a:buSzPct val="75000"/>
              <a:buFont typeface="Arial" panose="020B0604020202020204" pitchFamily="34" charset="0"/>
              <a:buNone/>
              <a:defRPr sz="2400" kern="1200" spc="70">
                <a:solidFill>
                  <a:srgbClr val="FFFFFF"/>
                </a:solidFill>
                <a:latin typeface="+mn-lt"/>
                <a:ea typeface="+mn-ea"/>
                <a:cs typeface="+mn-cs"/>
              </a:defRPr>
            </a:lvl1pPr>
            <a:lvl2pPr marL="457200" indent="0" algn="ctr" defTabSz="914400" rtl="0" eaLnBrk="1" latinLnBrk="0" hangingPunct="1">
              <a:lnSpc>
                <a:spcPct val="114000"/>
              </a:lnSpc>
              <a:spcBef>
                <a:spcPts val="500"/>
              </a:spcBef>
              <a:buClr>
                <a:schemeClr val="bg1"/>
              </a:buClr>
              <a:buSzPct val="75000"/>
              <a:buFont typeface="Arial" panose="020B0604020202020204" pitchFamily="34" charset="0"/>
              <a:buNone/>
              <a:defRPr sz="2000" kern="1200" spc="70">
                <a:solidFill>
                  <a:srgbClr val="FFFFFF"/>
                </a:solidFill>
                <a:latin typeface="+mn-lt"/>
                <a:ea typeface="+mn-ea"/>
                <a:cs typeface="+mn-cs"/>
              </a:defRPr>
            </a:lvl2pPr>
            <a:lvl3pPr marL="914400" indent="0" algn="ctr" defTabSz="914400" rtl="0" eaLnBrk="1" latinLnBrk="0" hangingPunct="1">
              <a:lnSpc>
                <a:spcPct val="114000"/>
              </a:lnSpc>
              <a:spcBef>
                <a:spcPts val="500"/>
              </a:spcBef>
              <a:buClr>
                <a:schemeClr val="bg1"/>
              </a:buClr>
              <a:buSzPct val="75000"/>
              <a:buFont typeface="Arial" panose="020B0604020202020204" pitchFamily="34" charset="0"/>
              <a:buNone/>
              <a:defRPr sz="1800" kern="1200" spc="70">
                <a:solidFill>
                  <a:srgbClr val="FFFFFF"/>
                </a:solidFill>
                <a:latin typeface="+mn-lt"/>
                <a:ea typeface="+mn-ea"/>
                <a:cs typeface="+mn-cs"/>
              </a:defRPr>
            </a:lvl3pPr>
            <a:lvl4pPr marL="13716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4pPr>
            <a:lvl5pPr marL="18288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kumimoji="1" lang="en-US" altLang="ja-JP" sz="1350" b="1" dirty="0">
                <a:solidFill>
                  <a:schemeClr val="tx2"/>
                </a:solidFill>
                <a:latin typeface="游ゴシック" panose="020B0400000000000000" pitchFamily="50" charset="-128"/>
                <a:ea typeface="游ゴシック" panose="020B0400000000000000" pitchFamily="50" charset="-128"/>
              </a:rPr>
              <a:t>【</a:t>
            </a:r>
            <a:r>
              <a:rPr kumimoji="1" lang="ja-JP" altLang="en-US" sz="1350" b="1" dirty="0">
                <a:solidFill>
                  <a:schemeClr val="tx2"/>
                </a:solidFill>
                <a:latin typeface="游ゴシック" panose="020B0400000000000000" pitchFamily="50" charset="-128"/>
                <a:ea typeface="游ゴシック" panose="020B0400000000000000" pitchFamily="50" charset="-128"/>
              </a:rPr>
              <a:t>問合せ先</a:t>
            </a:r>
            <a:r>
              <a:rPr kumimoji="1" lang="en-US" altLang="ja-JP" sz="1350" b="1" dirty="0">
                <a:solidFill>
                  <a:schemeClr val="tx2"/>
                </a:solidFill>
                <a:latin typeface="游ゴシック" panose="020B0400000000000000" pitchFamily="50" charset="-128"/>
                <a:ea typeface="游ゴシック" panose="020B0400000000000000" pitchFamily="50" charset="-128"/>
              </a:rPr>
              <a:t>】</a:t>
            </a:r>
            <a:r>
              <a:rPr kumimoji="1" lang="ja-JP" altLang="en-US" sz="1350" b="1" dirty="0">
                <a:solidFill>
                  <a:schemeClr val="tx2"/>
                </a:solidFill>
                <a:latin typeface="游ゴシック" panose="020B0400000000000000" pitchFamily="50" charset="-128"/>
                <a:ea typeface="游ゴシック" panose="020B0400000000000000" pitchFamily="50" charset="-128"/>
              </a:rPr>
              <a:t>八代市教育委員会生涯学習課</a:t>
            </a:r>
            <a:endParaRPr kumimoji="1" lang="en-US" altLang="ja-JP" sz="1350" b="1" dirty="0">
              <a:solidFill>
                <a:schemeClr val="tx2"/>
              </a:solidFill>
              <a:latin typeface="游ゴシック" panose="020B0400000000000000" pitchFamily="50" charset="-128"/>
              <a:ea typeface="游ゴシック" panose="020B0400000000000000" pitchFamily="50" charset="-128"/>
            </a:endParaRPr>
          </a:p>
          <a:p>
            <a:pPr algn="l"/>
            <a:r>
              <a:rPr kumimoji="1" lang="ja-JP" altLang="en-US" sz="1350" b="1" dirty="0">
                <a:solidFill>
                  <a:schemeClr val="tx2"/>
                </a:solidFill>
                <a:latin typeface="游ゴシック" panose="020B0400000000000000" pitchFamily="50" charset="-128"/>
                <a:ea typeface="游ゴシック" panose="020B0400000000000000" pitchFamily="50" charset="-128"/>
              </a:rPr>
              <a:t>　八代市千丁町新牟田</a:t>
            </a:r>
            <a:r>
              <a:rPr kumimoji="1" lang="en-US" altLang="ja-JP" sz="1350" b="1" dirty="0">
                <a:solidFill>
                  <a:schemeClr val="tx2"/>
                </a:solidFill>
                <a:latin typeface="游ゴシック" panose="020B0400000000000000" pitchFamily="50" charset="-128"/>
                <a:ea typeface="游ゴシック" panose="020B0400000000000000" pitchFamily="50" charset="-128"/>
              </a:rPr>
              <a:t>1433</a:t>
            </a:r>
          </a:p>
          <a:p>
            <a:pPr algn="l"/>
            <a:r>
              <a:rPr lang="ja-JP" altLang="en-US" sz="1350" b="1" dirty="0">
                <a:solidFill>
                  <a:schemeClr val="tx2"/>
                </a:solidFill>
                <a:latin typeface="游ゴシック" panose="020B0400000000000000" pitchFamily="50" charset="-128"/>
                <a:ea typeface="游ゴシック" panose="020B0400000000000000" pitchFamily="50" charset="-128"/>
              </a:rPr>
              <a:t>　℡：</a:t>
            </a:r>
            <a:r>
              <a:rPr lang="en-US" altLang="ja-JP" sz="1350" b="1" dirty="0">
                <a:solidFill>
                  <a:schemeClr val="tx2"/>
                </a:solidFill>
                <a:latin typeface="游ゴシック" panose="020B0400000000000000" pitchFamily="50" charset="-128"/>
                <a:ea typeface="游ゴシック" panose="020B0400000000000000" pitchFamily="50" charset="-128"/>
              </a:rPr>
              <a:t>0965</a:t>
            </a:r>
            <a:r>
              <a:rPr lang="ja-JP" altLang="en-US" sz="1350" b="1" dirty="0">
                <a:solidFill>
                  <a:schemeClr val="tx2"/>
                </a:solidFill>
                <a:latin typeface="游ゴシック" panose="020B0400000000000000" pitchFamily="50" charset="-128"/>
                <a:ea typeface="游ゴシック" panose="020B0400000000000000" pitchFamily="50" charset="-128"/>
              </a:rPr>
              <a:t>－</a:t>
            </a:r>
            <a:r>
              <a:rPr lang="en-US" altLang="ja-JP" sz="1350" b="1" dirty="0">
                <a:solidFill>
                  <a:schemeClr val="tx2"/>
                </a:solidFill>
                <a:latin typeface="游ゴシック" panose="020B0400000000000000" pitchFamily="50" charset="-128"/>
                <a:ea typeface="游ゴシック" panose="020B0400000000000000" pitchFamily="50" charset="-128"/>
              </a:rPr>
              <a:t>30</a:t>
            </a:r>
            <a:r>
              <a:rPr lang="ja-JP" altLang="en-US" sz="1350" b="1" dirty="0">
                <a:solidFill>
                  <a:schemeClr val="tx2"/>
                </a:solidFill>
                <a:latin typeface="游ゴシック" panose="020B0400000000000000" pitchFamily="50" charset="-128"/>
                <a:ea typeface="游ゴシック" panose="020B0400000000000000" pitchFamily="50" charset="-128"/>
              </a:rPr>
              <a:t>－</a:t>
            </a:r>
            <a:r>
              <a:rPr lang="en-US" altLang="ja-JP" sz="1350" b="1" dirty="0">
                <a:solidFill>
                  <a:schemeClr val="tx2"/>
                </a:solidFill>
                <a:latin typeface="游ゴシック" panose="020B0400000000000000" pitchFamily="50" charset="-128"/>
                <a:ea typeface="游ゴシック" panose="020B0400000000000000" pitchFamily="50" charset="-128"/>
              </a:rPr>
              <a:t>1110 FAX</a:t>
            </a:r>
            <a:r>
              <a:rPr lang="ja-JP" altLang="en-US" sz="1350" b="1" dirty="0">
                <a:solidFill>
                  <a:schemeClr val="tx2"/>
                </a:solidFill>
                <a:latin typeface="游ゴシック" panose="020B0400000000000000" pitchFamily="50" charset="-128"/>
                <a:ea typeface="游ゴシック" panose="020B0400000000000000" pitchFamily="50" charset="-128"/>
              </a:rPr>
              <a:t>：</a:t>
            </a:r>
            <a:r>
              <a:rPr lang="en-US" altLang="ja-JP" sz="1350" b="1" dirty="0">
                <a:solidFill>
                  <a:schemeClr val="tx2"/>
                </a:solidFill>
                <a:latin typeface="游ゴシック" panose="020B0400000000000000" pitchFamily="50" charset="-128"/>
                <a:ea typeface="游ゴシック" panose="020B0400000000000000" pitchFamily="50" charset="-128"/>
              </a:rPr>
              <a:t>0965</a:t>
            </a:r>
            <a:r>
              <a:rPr lang="ja-JP" altLang="en-US" sz="1350" b="1" dirty="0">
                <a:solidFill>
                  <a:schemeClr val="tx2"/>
                </a:solidFill>
                <a:latin typeface="游ゴシック" panose="020B0400000000000000" pitchFamily="50" charset="-128"/>
                <a:ea typeface="游ゴシック" panose="020B0400000000000000" pitchFamily="50" charset="-128"/>
              </a:rPr>
              <a:t>－</a:t>
            </a:r>
            <a:r>
              <a:rPr lang="en-US" altLang="ja-JP" sz="1350" b="1" dirty="0">
                <a:solidFill>
                  <a:schemeClr val="tx2"/>
                </a:solidFill>
                <a:latin typeface="游ゴシック" panose="020B0400000000000000" pitchFamily="50" charset="-128"/>
                <a:ea typeface="游ゴシック" panose="020B0400000000000000" pitchFamily="50" charset="-128"/>
              </a:rPr>
              <a:t>30</a:t>
            </a:r>
            <a:r>
              <a:rPr lang="ja-JP" altLang="en-US" sz="1350" b="1" dirty="0">
                <a:solidFill>
                  <a:schemeClr val="tx2"/>
                </a:solidFill>
                <a:latin typeface="游ゴシック" panose="020B0400000000000000" pitchFamily="50" charset="-128"/>
                <a:ea typeface="游ゴシック" panose="020B0400000000000000" pitchFamily="50" charset="-128"/>
              </a:rPr>
              <a:t>－</a:t>
            </a:r>
            <a:r>
              <a:rPr lang="en-US" altLang="ja-JP" sz="1350" b="1" dirty="0">
                <a:solidFill>
                  <a:schemeClr val="tx2"/>
                </a:solidFill>
                <a:latin typeface="游ゴシック" panose="020B0400000000000000" pitchFamily="50" charset="-128"/>
                <a:ea typeface="游ゴシック" panose="020B0400000000000000" pitchFamily="50" charset="-128"/>
              </a:rPr>
              <a:t>1120</a:t>
            </a:r>
          </a:p>
          <a:p>
            <a:pPr algn="l"/>
            <a:r>
              <a:rPr kumimoji="1" lang="ja-JP" altLang="en-US" sz="1350" b="1" dirty="0">
                <a:solidFill>
                  <a:schemeClr val="tx2"/>
                </a:solidFill>
                <a:latin typeface="游ゴシック" panose="020B0400000000000000" pitchFamily="50" charset="-128"/>
                <a:ea typeface="游ゴシック" panose="020B0400000000000000" pitchFamily="50" charset="-128"/>
              </a:rPr>
              <a:t>　</a:t>
            </a:r>
            <a:r>
              <a:rPr kumimoji="1" lang="en-US" altLang="ja-JP" sz="1350" b="1" dirty="0">
                <a:solidFill>
                  <a:schemeClr val="tx2"/>
                </a:solidFill>
                <a:latin typeface="游ゴシック" panose="020B0400000000000000" pitchFamily="50" charset="-128"/>
                <a:ea typeface="游ゴシック" panose="020B0400000000000000" pitchFamily="50" charset="-128"/>
              </a:rPr>
              <a:t>Email</a:t>
            </a:r>
            <a:r>
              <a:rPr kumimoji="1" lang="ja-JP" altLang="en-US" sz="1350" b="1" dirty="0">
                <a:solidFill>
                  <a:schemeClr val="tx2"/>
                </a:solidFill>
                <a:latin typeface="游ゴシック" panose="020B0400000000000000" pitchFamily="50" charset="-128"/>
                <a:ea typeface="游ゴシック" panose="020B0400000000000000" pitchFamily="50" charset="-128"/>
              </a:rPr>
              <a:t>：</a:t>
            </a:r>
            <a:r>
              <a:rPr kumimoji="1" lang="en-US" altLang="ja-JP" sz="1350" b="1" dirty="0">
                <a:solidFill>
                  <a:schemeClr val="tx2"/>
                </a:solidFill>
                <a:latin typeface="游ゴシック" panose="020B0400000000000000" pitchFamily="50" charset="-128"/>
                <a:ea typeface="游ゴシック" panose="020B0400000000000000" pitchFamily="50" charset="-128"/>
                <a:hlinkClick r:id="rId5"/>
              </a:rPr>
              <a:t>syogai@city.yatsushiro.lg.jp</a:t>
            </a:r>
            <a:endParaRPr kumimoji="1" lang="en-US" altLang="ja-JP" sz="1350" b="1" dirty="0">
              <a:solidFill>
                <a:schemeClr val="tx2"/>
              </a:solidFill>
              <a:latin typeface="游ゴシック" panose="020B0400000000000000" pitchFamily="50" charset="-128"/>
              <a:ea typeface="游ゴシック" panose="020B0400000000000000" pitchFamily="50" charset="-128"/>
            </a:endParaRPr>
          </a:p>
        </p:txBody>
      </p:sp>
      <p:pic>
        <p:nvPicPr>
          <p:cNvPr id="14" name="図 13" descr="屋外, 草, 大きい, 座る が含まれている画像&#10;&#10;自動的に生成された説明">
            <a:extLst>
              <a:ext uri="{FF2B5EF4-FFF2-40B4-BE49-F238E27FC236}">
                <a16:creationId xmlns:a16="http://schemas.microsoft.com/office/drawing/2014/main" id="{CC60992A-CC88-3559-C910-709309D3A43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49498" y="13954"/>
            <a:ext cx="1108502" cy="1069493"/>
          </a:xfrm>
          <a:prstGeom prst="rect">
            <a:avLst/>
          </a:prstGeom>
        </p:spPr>
      </p:pic>
      <p:sp>
        <p:nvSpPr>
          <p:cNvPr id="7" name="字幕 2">
            <a:extLst>
              <a:ext uri="{FF2B5EF4-FFF2-40B4-BE49-F238E27FC236}">
                <a16:creationId xmlns:a16="http://schemas.microsoft.com/office/drawing/2014/main" id="{C6E767B4-502E-545E-21D6-9214D40618FA}"/>
              </a:ext>
            </a:extLst>
          </p:cNvPr>
          <p:cNvSpPr txBox="1">
            <a:spLocks/>
          </p:cNvSpPr>
          <p:nvPr/>
        </p:nvSpPr>
        <p:spPr>
          <a:xfrm>
            <a:off x="5609261" y="8647598"/>
            <a:ext cx="1180500" cy="250753"/>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lIns="61722" tIns="61722" rIns="61722" bIns="51435" anchor="b">
            <a:normAutofit fontScale="85000" lnSpcReduction="20000"/>
          </a:bodyPr>
          <a:lstStyle>
            <a:lvl1pPr marL="0" indent="0" algn="ctr" defTabSz="914400" rtl="0" eaLnBrk="1" latinLnBrk="0" hangingPunct="1">
              <a:lnSpc>
                <a:spcPct val="114000"/>
              </a:lnSpc>
              <a:spcBef>
                <a:spcPts val="1000"/>
              </a:spcBef>
              <a:buClr>
                <a:schemeClr val="bg1"/>
              </a:buClr>
              <a:buSzPct val="75000"/>
              <a:buFont typeface="Arial" panose="020B0604020202020204" pitchFamily="34" charset="0"/>
              <a:buNone/>
              <a:defRPr sz="2400" kern="1200" spc="70">
                <a:solidFill>
                  <a:srgbClr val="FFFFFF"/>
                </a:solidFill>
                <a:latin typeface="+mn-lt"/>
                <a:ea typeface="+mn-ea"/>
                <a:cs typeface="+mn-cs"/>
              </a:defRPr>
            </a:lvl1pPr>
            <a:lvl2pPr marL="457200" indent="0" algn="ctr" defTabSz="914400" rtl="0" eaLnBrk="1" latinLnBrk="0" hangingPunct="1">
              <a:lnSpc>
                <a:spcPct val="114000"/>
              </a:lnSpc>
              <a:spcBef>
                <a:spcPts val="500"/>
              </a:spcBef>
              <a:buClr>
                <a:schemeClr val="bg1"/>
              </a:buClr>
              <a:buSzPct val="75000"/>
              <a:buFont typeface="Arial" panose="020B0604020202020204" pitchFamily="34" charset="0"/>
              <a:buNone/>
              <a:defRPr sz="2000" kern="1200" spc="70">
                <a:solidFill>
                  <a:srgbClr val="FFFFFF"/>
                </a:solidFill>
                <a:latin typeface="+mn-lt"/>
                <a:ea typeface="+mn-ea"/>
                <a:cs typeface="+mn-cs"/>
              </a:defRPr>
            </a:lvl2pPr>
            <a:lvl3pPr marL="914400" indent="0" algn="ctr" defTabSz="914400" rtl="0" eaLnBrk="1" latinLnBrk="0" hangingPunct="1">
              <a:lnSpc>
                <a:spcPct val="114000"/>
              </a:lnSpc>
              <a:spcBef>
                <a:spcPts val="500"/>
              </a:spcBef>
              <a:buClr>
                <a:schemeClr val="bg1"/>
              </a:buClr>
              <a:buSzPct val="75000"/>
              <a:buFont typeface="Arial" panose="020B0604020202020204" pitchFamily="34" charset="0"/>
              <a:buNone/>
              <a:defRPr sz="1800" kern="1200" spc="70">
                <a:solidFill>
                  <a:srgbClr val="FFFFFF"/>
                </a:solidFill>
                <a:latin typeface="+mn-lt"/>
                <a:ea typeface="+mn-ea"/>
                <a:cs typeface="+mn-cs"/>
              </a:defRPr>
            </a:lvl3pPr>
            <a:lvl4pPr marL="13716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4pPr>
            <a:lvl5pPr marL="1828800" indent="0" algn="ctr" defTabSz="914400" rtl="0" eaLnBrk="1" latinLnBrk="0" hangingPunct="1">
              <a:lnSpc>
                <a:spcPct val="114000"/>
              </a:lnSpc>
              <a:spcBef>
                <a:spcPts val="500"/>
              </a:spcBef>
              <a:buClr>
                <a:schemeClr val="bg1"/>
              </a:buClr>
              <a:buSzPct val="75000"/>
              <a:buFont typeface="Arial" panose="020B0604020202020204" pitchFamily="34" charset="0"/>
              <a:buNone/>
              <a:defRPr sz="1600" kern="1200" spc="70">
                <a:solidFill>
                  <a:srgbClr val="FFFFFF"/>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ja-JP" altLang="en-US" sz="1100" b="1" dirty="0">
                <a:solidFill>
                  <a:schemeClr val="tx2"/>
                </a:solidFill>
              </a:rPr>
              <a:t>申込フォーム</a:t>
            </a:r>
            <a:endParaRPr lang="en-US" altLang="ja-JP" sz="1100" b="1" dirty="0">
              <a:solidFill>
                <a:schemeClr val="tx2"/>
              </a:solidFill>
            </a:endParaRPr>
          </a:p>
        </p:txBody>
      </p:sp>
      <p:pic>
        <p:nvPicPr>
          <p:cNvPr id="8" name="図 7" descr="QRコード">
            <a:extLst>
              <a:ext uri="{FF2B5EF4-FFF2-40B4-BE49-F238E27FC236}">
                <a16:creationId xmlns:a16="http://schemas.microsoft.com/office/drawing/2014/main" id="{969250C3-0032-119E-6028-DDF634CF32B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77148" y="7406857"/>
            <a:ext cx="1216025" cy="1216025"/>
          </a:xfrm>
          <a:prstGeom prst="rect">
            <a:avLst/>
          </a:prstGeom>
          <a:noFill/>
          <a:ln>
            <a:noFill/>
          </a:ln>
        </p:spPr>
      </p:pic>
      <p:pic>
        <p:nvPicPr>
          <p:cNvPr id="1026" name="Picture 2">
            <a:extLst>
              <a:ext uri="{FF2B5EF4-FFF2-40B4-BE49-F238E27FC236}">
                <a16:creationId xmlns:a16="http://schemas.microsoft.com/office/drawing/2014/main" id="{0D91AAE3-D6BD-8184-3035-2D80FE96DBB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1" y="7850256"/>
            <a:ext cx="1424327" cy="86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045809"/>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61722" tIns="61722" rIns="61722" bIns="51435" anchor="b">
        <a:normAutofit/>
      </a:bodyPr>
      <a:lstStyle>
        <a:defPPr algn="l">
          <a:defRPr kumimoji="1" sz="1350" b="1" dirty="0">
            <a:solidFill>
              <a:schemeClr val="tx2"/>
            </a:solidFill>
          </a:defRPr>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414</TotalTime>
  <Words>400</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HG行書体</vt:lpstr>
      <vt:lpstr>游ゴシック</vt:lpstr>
      <vt:lpstr>Arial</vt:lpstr>
      <vt:lpstr>Calibri</vt:lpstr>
      <vt:lpstr>Calibri Light</vt:lpstr>
      <vt:lpstr>Office 2013 - 2022 テーマ</vt:lpstr>
      <vt:lpstr>キッズチャレンジ２０２４アウトドアスクール 高校生ボランティア募集 小学生と一緒に夏を楽しもう！ 役に立てる自分に出会い夏！！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～令和6年度青少年体験活動事業～ キッズチャレンジ２０２４ アウトドアスクール 新しい友達と夏休みの思い出を楽しく作ろう！  ◆場所：熊本県立豊野少年自然の家　　　◆開催日：7月24日（水）～26日（金） ◆対象：小学校4～6年生（定員30名）　　◆参加費：6,000円（当日持参）</dc:title>
  <dc:creator>丸吉　東鳴</dc:creator>
  <cp:lastModifiedBy>丸吉　東鳴</cp:lastModifiedBy>
  <cp:revision>9</cp:revision>
  <cp:lastPrinted>2024-05-02T07:21:17Z</cp:lastPrinted>
  <dcterms:created xsi:type="dcterms:W3CDTF">2024-04-19T07:41:19Z</dcterms:created>
  <dcterms:modified xsi:type="dcterms:W3CDTF">2024-05-02T07:21:25Z</dcterms:modified>
</cp:coreProperties>
</file>