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7" r:id="rId3"/>
    <p:sldId id="258" r:id="rId4"/>
    <p:sldId id="259" r:id="rId5"/>
  </p:sldIdLst>
  <p:sldSz cx="7056438" cy="1026001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49" userDrawn="1">
          <p15:clr>
            <a:srgbClr val="A4A3A4"/>
          </p15:clr>
        </p15:guide>
        <p15:guide id="2" pos="295" userDrawn="1">
          <p15:clr>
            <a:srgbClr val="A4A3A4"/>
          </p15:clr>
        </p15:guide>
        <p15:guide id="3"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5833"/>
  </p:normalViewPr>
  <p:slideViewPr>
    <p:cSldViewPr snapToGrid="0">
      <p:cViewPr>
        <p:scale>
          <a:sx n="100" d="100"/>
          <a:sy n="100" d="100"/>
        </p:scale>
        <p:origin x="1026" y="-3366"/>
      </p:cViewPr>
      <p:guideLst>
        <p:guide orient="horz" pos="3549"/>
        <p:guide pos="295"/>
        <p:guide pos="4309"/>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32DCA-32BB-3D48-972E-C2D9728ED962}" type="datetimeFigureOut">
              <a:rPr kumimoji="1" lang="ja-JP" altLang="en-US" smtClean="0"/>
              <a:t>2022/6/28</a:t>
            </a:fld>
            <a:endParaRPr kumimoji="1" lang="ja-JP" altLang="en-US"/>
          </a:p>
        </p:txBody>
      </p:sp>
      <p:sp>
        <p:nvSpPr>
          <p:cNvPr id="4" name="スライド イメージ プレースホルダー 3"/>
          <p:cNvSpPr>
            <a:spLocks noGrp="1" noRot="1" noChangeAspect="1"/>
          </p:cNvSpPr>
          <p:nvPr>
            <p:ph type="sldImg" idx="2"/>
          </p:nvPr>
        </p:nvSpPr>
        <p:spPr>
          <a:xfrm>
            <a:off x="2366963" y="1143000"/>
            <a:ext cx="21240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7A3497-B68A-0045-B646-E1652B7AD45F}" type="slidenum">
              <a:rPr kumimoji="1" lang="ja-JP" altLang="en-US" smtClean="0"/>
              <a:t>‹#›</a:t>
            </a:fld>
            <a:endParaRPr kumimoji="1" lang="ja-JP" altLang="en-US"/>
          </a:p>
        </p:txBody>
      </p:sp>
    </p:spTree>
    <p:extLst>
      <p:ext uri="{BB962C8B-B14F-4D97-AF65-F5344CB8AC3E}">
        <p14:creationId xmlns:p14="http://schemas.microsoft.com/office/powerpoint/2010/main" val="23506175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77A3497-B68A-0045-B646-E1652B7AD45F}" type="slidenum">
              <a:rPr kumimoji="1" lang="ja-JP" altLang="en-US" smtClean="0"/>
              <a:t>1</a:t>
            </a:fld>
            <a:endParaRPr kumimoji="1" lang="ja-JP" altLang="en-US"/>
          </a:p>
        </p:txBody>
      </p:sp>
    </p:spTree>
    <p:extLst>
      <p:ext uri="{BB962C8B-B14F-4D97-AF65-F5344CB8AC3E}">
        <p14:creationId xmlns:p14="http://schemas.microsoft.com/office/powerpoint/2010/main" val="3258723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77A3497-B68A-0045-B646-E1652B7AD45F}" type="slidenum">
              <a:rPr kumimoji="1" lang="ja-JP" altLang="en-US" smtClean="0"/>
              <a:t>2</a:t>
            </a:fld>
            <a:endParaRPr kumimoji="1" lang="ja-JP" altLang="en-US"/>
          </a:p>
        </p:txBody>
      </p:sp>
    </p:spTree>
    <p:extLst>
      <p:ext uri="{BB962C8B-B14F-4D97-AF65-F5344CB8AC3E}">
        <p14:creationId xmlns:p14="http://schemas.microsoft.com/office/powerpoint/2010/main" val="45516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77A3497-B68A-0045-B646-E1652B7AD45F}" type="slidenum">
              <a:rPr kumimoji="1" lang="ja-JP" altLang="en-US" smtClean="0"/>
              <a:t>3</a:t>
            </a:fld>
            <a:endParaRPr kumimoji="1" lang="ja-JP" altLang="en-US"/>
          </a:p>
        </p:txBody>
      </p:sp>
    </p:spTree>
    <p:extLst>
      <p:ext uri="{BB962C8B-B14F-4D97-AF65-F5344CB8AC3E}">
        <p14:creationId xmlns:p14="http://schemas.microsoft.com/office/powerpoint/2010/main" val="1264894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29233" y="1679128"/>
            <a:ext cx="5997972" cy="3572005"/>
          </a:xfrm>
        </p:spPr>
        <p:txBody>
          <a:bodyPr anchor="b"/>
          <a:lstStyle>
            <a:lvl1pPr algn="ctr">
              <a:defRPr sz="4630"/>
            </a:lvl1pPr>
          </a:lstStyle>
          <a:p>
            <a:r>
              <a:rPr lang="ja-JP" altLang="en-US"/>
              <a:t>マスター タイトルの書式設定</a:t>
            </a:r>
            <a:endParaRPr lang="en-US" dirty="0"/>
          </a:p>
        </p:txBody>
      </p:sp>
      <p:sp>
        <p:nvSpPr>
          <p:cNvPr id="3" name="Subtitle 2"/>
          <p:cNvSpPr>
            <a:spLocks noGrp="1"/>
          </p:cNvSpPr>
          <p:nvPr>
            <p:ph type="subTitle" idx="1"/>
          </p:nvPr>
        </p:nvSpPr>
        <p:spPr>
          <a:xfrm>
            <a:off x="882055" y="5388883"/>
            <a:ext cx="5292329" cy="2477127"/>
          </a:xfrm>
        </p:spPr>
        <p:txBody>
          <a:bodyPr/>
          <a:lstStyle>
            <a:lvl1pPr marL="0" indent="0" algn="ctr">
              <a:buNone/>
              <a:defRPr sz="1852"/>
            </a:lvl1pPr>
            <a:lvl2pPr marL="352821" indent="0" algn="ctr">
              <a:buNone/>
              <a:defRPr sz="1543"/>
            </a:lvl2pPr>
            <a:lvl3pPr marL="705642" indent="0" algn="ctr">
              <a:buNone/>
              <a:defRPr sz="1389"/>
            </a:lvl3pPr>
            <a:lvl4pPr marL="1058464" indent="0" algn="ctr">
              <a:buNone/>
              <a:defRPr sz="1235"/>
            </a:lvl4pPr>
            <a:lvl5pPr marL="1411285" indent="0" algn="ctr">
              <a:buNone/>
              <a:defRPr sz="1235"/>
            </a:lvl5pPr>
            <a:lvl6pPr marL="1764106" indent="0" algn="ctr">
              <a:buNone/>
              <a:defRPr sz="1235"/>
            </a:lvl6pPr>
            <a:lvl7pPr marL="2116927" indent="0" algn="ctr">
              <a:buNone/>
              <a:defRPr sz="1235"/>
            </a:lvl7pPr>
            <a:lvl8pPr marL="2469749" indent="0" algn="ctr">
              <a:buNone/>
              <a:defRPr sz="1235"/>
            </a:lvl8pPr>
            <a:lvl9pPr marL="2822570" indent="0" algn="ctr">
              <a:buNone/>
              <a:defRPr sz="123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342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10258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49764" y="546251"/>
            <a:ext cx="1521544" cy="869488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5130" y="546251"/>
            <a:ext cx="4476428" cy="869488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1067538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4983610" y="9509514"/>
            <a:ext cx="1587699" cy="546251"/>
          </a:xfrm>
          <a:prstGeom prst="rect">
            <a:avLst/>
          </a:prstGeom>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278251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237092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81455" y="2557881"/>
            <a:ext cx="6086178" cy="4267880"/>
          </a:xfrm>
        </p:spPr>
        <p:txBody>
          <a:bodyPr anchor="b"/>
          <a:lstStyle>
            <a:lvl1pPr>
              <a:defRPr sz="463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1455" y="6866137"/>
            <a:ext cx="6086178" cy="2244377"/>
          </a:xfrm>
        </p:spPr>
        <p:txBody>
          <a:bodyPr/>
          <a:lstStyle>
            <a:lvl1pPr marL="0" indent="0">
              <a:buNone/>
              <a:defRPr sz="1852">
                <a:solidFill>
                  <a:schemeClr val="tx1"/>
                </a:solidFill>
              </a:defRPr>
            </a:lvl1pPr>
            <a:lvl2pPr marL="352821" indent="0">
              <a:buNone/>
              <a:defRPr sz="1543">
                <a:solidFill>
                  <a:schemeClr val="tx1">
                    <a:tint val="75000"/>
                  </a:schemeClr>
                </a:solidFill>
              </a:defRPr>
            </a:lvl2pPr>
            <a:lvl3pPr marL="705642" indent="0">
              <a:buNone/>
              <a:defRPr sz="1389">
                <a:solidFill>
                  <a:schemeClr val="tx1">
                    <a:tint val="75000"/>
                  </a:schemeClr>
                </a:solidFill>
              </a:defRPr>
            </a:lvl3pPr>
            <a:lvl4pPr marL="1058464" indent="0">
              <a:buNone/>
              <a:defRPr sz="1235">
                <a:solidFill>
                  <a:schemeClr val="tx1">
                    <a:tint val="75000"/>
                  </a:schemeClr>
                </a:solidFill>
              </a:defRPr>
            </a:lvl4pPr>
            <a:lvl5pPr marL="1411285" indent="0">
              <a:buNone/>
              <a:defRPr sz="1235">
                <a:solidFill>
                  <a:schemeClr val="tx1">
                    <a:tint val="75000"/>
                  </a:schemeClr>
                </a:solidFill>
              </a:defRPr>
            </a:lvl5pPr>
            <a:lvl6pPr marL="1764106" indent="0">
              <a:buNone/>
              <a:defRPr sz="1235">
                <a:solidFill>
                  <a:schemeClr val="tx1">
                    <a:tint val="75000"/>
                  </a:schemeClr>
                </a:solidFill>
              </a:defRPr>
            </a:lvl6pPr>
            <a:lvl7pPr marL="2116927" indent="0">
              <a:buNone/>
              <a:defRPr sz="1235">
                <a:solidFill>
                  <a:schemeClr val="tx1">
                    <a:tint val="75000"/>
                  </a:schemeClr>
                </a:solidFill>
              </a:defRPr>
            </a:lvl7pPr>
            <a:lvl8pPr marL="2469749" indent="0">
              <a:buNone/>
              <a:defRPr sz="1235">
                <a:solidFill>
                  <a:schemeClr val="tx1">
                    <a:tint val="75000"/>
                  </a:schemeClr>
                </a:solidFill>
              </a:defRPr>
            </a:lvl8pPr>
            <a:lvl9pPr marL="2822570" indent="0">
              <a:buNone/>
              <a:defRPr sz="123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193505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85130" y="2731253"/>
            <a:ext cx="2998986" cy="65098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572322" y="2731253"/>
            <a:ext cx="2998986" cy="65098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169797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86049" y="546253"/>
            <a:ext cx="6086178" cy="198312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6050" y="2515129"/>
            <a:ext cx="2985204" cy="1232626"/>
          </a:xfrm>
        </p:spPr>
        <p:txBody>
          <a:bodyPr anchor="b"/>
          <a:lstStyle>
            <a:lvl1pPr marL="0" indent="0">
              <a:buNone/>
              <a:defRPr sz="1852" b="1"/>
            </a:lvl1pPr>
            <a:lvl2pPr marL="352821" indent="0">
              <a:buNone/>
              <a:defRPr sz="1543" b="1"/>
            </a:lvl2pPr>
            <a:lvl3pPr marL="705642" indent="0">
              <a:buNone/>
              <a:defRPr sz="1389" b="1"/>
            </a:lvl3pPr>
            <a:lvl4pPr marL="1058464" indent="0">
              <a:buNone/>
              <a:defRPr sz="1235" b="1"/>
            </a:lvl4pPr>
            <a:lvl5pPr marL="1411285" indent="0">
              <a:buNone/>
              <a:defRPr sz="1235" b="1"/>
            </a:lvl5pPr>
            <a:lvl6pPr marL="1764106" indent="0">
              <a:buNone/>
              <a:defRPr sz="1235" b="1"/>
            </a:lvl6pPr>
            <a:lvl7pPr marL="2116927" indent="0">
              <a:buNone/>
              <a:defRPr sz="1235" b="1"/>
            </a:lvl7pPr>
            <a:lvl8pPr marL="2469749" indent="0">
              <a:buNone/>
              <a:defRPr sz="1235" b="1"/>
            </a:lvl8pPr>
            <a:lvl9pPr marL="2822570" indent="0">
              <a:buNone/>
              <a:defRPr sz="1235" b="1"/>
            </a:lvl9pPr>
          </a:lstStyle>
          <a:p>
            <a:pPr lvl="0"/>
            <a:r>
              <a:rPr lang="ja-JP" altLang="en-US"/>
              <a:t>マスター テキストの書式設定</a:t>
            </a:r>
          </a:p>
        </p:txBody>
      </p:sp>
      <p:sp>
        <p:nvSpPr>
          <p:cNvPr id="4" name="Content Placeholder 3"/>
          <p:cNvSpPr>
            <a:spLocks noGrp="1"/>
          </p:cNvSpPr>
          <p:nvPr>
            <p:ph sz="half" idx="2"/>
          </p:nvPr>
        </p:nvSpPr>
        <p:spPr>
          <a:xfrm>
            <a:off x="486050" y="3747755"/>
            <a:ext cx="2985204" cy="5512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572322" y="2515129"/>
            <a:ext cx="2999905" cy="1232626"/>
          </a:xfrm>
        </p:spPr>
        <p:txBody>
          <a:bodyPr anchor="b"/>
          <a:lstStyle>
            <a:lvl1pPr marL="0" indent="0">
              <a:buNone/>
              <a:defRPr sz="1852" b="1"/>
            </a:lvl1pPr>
            <a:lvl2pPr marL="352821" indent="0">
              <a:buNone/>
              <a:defRPr sz="1543" b="1"/>
            </a:lvl2pPr>
            <a:lvl3pPr marL="705642" indent="0">
              <a:buNone/>
              <a:defRPr sz="1389" b="1"/>
            </a:lvl3pPr>
            <a:lvl4pPr marL="1058464" indent="0">
              <a:buNone/>
              <a:defRPr sz="1235" b="1"/>
            </a:lvl4pPr>
            <a:lvl5pPr marL="1411285" indent="0">
              <a:buNone/>
              <a:defRPr sz="1235" b="1"/>
            </a:lvl5pPr>
            <a:lvl6pPr marL="1764106" indent="0">
              <a:buNone/>
              <a:defRPr sz="1235" b="1"/>
            </a:lvl6pPr>
            <a:lvl7pPr marL="2116927" indent="0">
              <a:buNone/>
              <a:defRPr sz="1235" b="1"/>
            </a:lvl7pPr>
            <a:lvl8pPr marL="2469749" indent="0">
              <a:buNone/>
              <a:defRPr sz="1235" b="1"/>
            </a:lvl8pPr>
            <a:lvl9pPr marL="2822570" indent="0">
              <a:buNone/>
              <a:defRPr sz="1235" b="1"/>
            </a:lvl9pPr>
          </a:lstStyle>
          <a:p>
            <a:pPr lvl="0"/>
            <a:r>
              <a:rPr lang="ja-JP" altLang="en-US"/>
              <a:t>マスター テキストの書式設定</a:t>
            </a:r>
          </a:p>
        </p:txBody>
      </p:sp>
      <p:sp>
        <p:nvSpPr>
          <p:cNvPr id="6" name="Content Placeholder 5"/>
          <p:cNvSpPr>
            <a:spLocks noGrp="1"/>
          </p:cNvSpPr>
          <p:nvPr>
            <p:ph sz="quarter" idx="4"/>
          </p:nvPr>
        </p:nvSpPr>
        <p:spPr>
          <a:xfrm>
            <a:off x="3572322" y="3747755"/>
            <a:ext cx="2999905" cy="5512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245337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136130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366882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86049" y="684001"/>
            <a:ext cx="2275885" cy="2394003"/>
          </a:xfrm>
        </p:spPr>
        <p:txBody>
          <a:bodyPr anchor="b"/>
          <a:lstStyle>
            <a:lvl1pPr>
              <a:defRPr sz="2469"/>
            </a:lvl1pPr>
          </a:lstStyle>
          <a:p>
            <a:r>
              <a:rPr lang="ja-JP" altLang="en-US"/>
              <a:t>マスター タイトルの書式設定</a:t>
            </a:r>
            <a:endParaRPr lang="en-US" dirty="0"/>
          </a:p>
        </p:txBody>
      </p:sp>
      <p:sp>
        <p:nvSpPr>
          <p:cNvPr id="3" name="Content Placeholder 2"/>
          <p:cNvSpPr>
            <a:spLocks noGrp="1"/>
          </p:cNvSpPr>
          <p:nvPr>
            <p:ph idx="1"/>
          </p:nvPr>
        </p:nvSpPr>
        <p:spPr>
          <a:xfrm>
            <a:off x="2999905" y="1477254"/>
            <a:ext cx="3572322" cy="7291259"/>
          </a:xfrm>
        </p:spPr>
        <p:txBody>
          <a:bodyPr/>
          <a:lstStyle>
            <a:lvl1pPr>
              <a:defRPr sz="2469"/>
            </a:lvl1pPr>
            <a:lvl2pPr>
              <a:defRPr sz="2161"/>
            </a:lvl2pPr>
            <a:lvl3pPr>
              <a:defRPr sz="1852"/>
            </a:lvl3pPr>
            <a:lvl4pPr>
              <a:defRPr sz="1543"/>
            </a:lvl4pPr>
            <a:lvl5pPr>
              <a:defRPr sz="1543"/>
            </a:lvl5pPr>
            <a:lvl6pPr>
              <a:defRPr sz="1543"/>
            </a:lvl6pPr>
            <a:lvl7pPr>
              <a:defRPr sz="1543"/>
            </a:lvl7pPr>
            <a:lvl8pPr>
              <a:defRPr sz="1543"/>
            </a:lvl8pPr>
            <a:lvl9pPr>
              <a:defRPr sz="15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86049" y="3078004"/>
            <a:ext cx="2275885" cy="5702383"/>
          </a:xfrm>
        </p:spPr>
        <p:txBody>
          <a:bodyPr/>
          <a:lstStyle>
            <a:lvl1pPr marL="0" indent="0">
              <a:buNone/>
              <a:defRPr sz="1235"/>
            </a:lvl1pPr>
            <a:lvl2pPr marL="352821" indent="0">
              <a:buNone/>
              <a:defRPr sz="1080"/>
            </a:lvl2pPr>
            <a:lvl3pPr marL="705642" indent="0">
              <a:buNone/>
              <a:defRPr sz="926"/>
            </a:lvl3pPr>
            <a:lvl4pPr marL="1058464" indent="0">
              <a:buNone/>
              <a:defRPr sz="772"/>
            </a:lvl4pPr>
            <a:lvl5pPr marL="1411285" indent="0">
              <a:buNone/>
              <a:defRPr sz="772"/>
            </a:lvl5pPr>
            <a:lvl6pPr marL="1764106" indent="0">
              <a:buNone/>
              <a:defRPr sz="772"/>
            </a:lvl6pPr>
            <a:lvl7pPr marL="2116927" indent="0">
              <a:buNone/>
              <a:defRPr sz="772"/>
            </a:lvl7pPr>
            <a:lvl8pPr marL="2469749" indent="0">
              <a:buNone/>
              <a:defRPr sz="772"/>
            </a:lvl8pPr>
            <a:lvl9pPr marL="2822570" indent="0">
              <a:buNone/>
              <a:defRPr sz="77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39980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6049" y="684001"/>
            <a:ext cx="2275885" cy="2394003"/>
          </a:xfrm>
        </p:spPr>
        <p:txBody>
          <a:bodyPr anchor="b"/>
          <a:lstStyle>
            <a:lvl1pPr>
              <a:defRPr sz="246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99905" y="1477254"/>
            <a:ext cx="3572322" cy="7291259"/>
          </a:xfrm>
        </p:spPr>
        <p:txBody>
          <a:bodyPr anchor="t"/>
          <a:lstStyle>
            <a:lvl1pPr marL="0" indent="0">
              <a:buNone/>
              <a:defRPr sz="2469"/>
            </a:lvl1pPr>
            <a:lvl2pPr marL="352821" indent="0">
              <a:buNone/>
              <a:defRPr sz="2161"/>
            </a:lvl2pPr>
            <a:lvl3pPr marL="705642" indent="0">
              <a:buNone/>
              <a:defRPr sz="1852"/>
            </a:lvl3pPr>
            <a:lvl4pPr marL="1058464" indent="0">
              <a:buNone/>
              <a:defRPr sz="1543"/>
            </a:lvl4pPr>
            <a:lvl5pPr marL="1411285" indent="0">
              <a:buNone/>
              <a:defRPr sz="1543"/>
            </a:lvl5pPr>
            <a:lvl6pPr marL="1764106" indent="0">
              <a:buNone/>
              <a:defRPr sz="1543"/>
            </a:lvl6pPr>
            <a:lvl7pPr marL="2116927" indent="0">
              <a:buNone/>
              <a:defRPr sz="1543"/>
            </a:lvl7pPr>
            <a:lvl8pPr marL="2469749" indent="0">
              <a:buNone/>
              <a:defRPr sz="1543"/>
            </a:lvl8pPr>
            <a:lvl9pPr marL="2822570" indent="0">
              <a:buNone/>
              <a:defRPr sz="1543"/>
            </a:lvl9pPr>
          </a:lstStyle>
          <a:p>
            <a:r>
              <a:rPr lang="ja-JP" altLang="en-US"/>
              <a:t>図を追加</a:t>
            </a:r>
            <a:endParaRPr lang="en-US" dirty="0"/>
          </a:p>
        </p:txBody>
      </p:sp>
      <p:sp>
        <p:nvSpPr>
          <p:cNvPr id="4" name="Text Placeholder 3"/>
          <p:cNvSpPr>
            <a:spLocks noGrp="1"/>
          </p:cNvSpPr>
          <p:nvPr>
            <p:ph type="body" sz="half" idx="2"/>
          </p:nvPr>
        </p:nvSpPr>
        <p:spPr>
          <a:xfrm>
            <a:off x="486049" y="3078004"/>
            <a:ext cx="2275885" cy="5702383"/>
          </a:xfrm>
        </p:spPr>
        <p:txBody>
          <a:bodyPr/>
          <a:lstStyle>
            <a:lvl1pPr marL="0" indent="0">
              <a:buNone/>
              <a:defRPr sz="1235"/>
            </a:lvl1pPr>
            <a:lvl2pPr marL="352821" indent="0">
              <a:buNone/>
              <a:defRPr sz="1080"/>
            </a:lvl2pPr>
            <a:lvl3pPr marL="705642" indent="0">
              <a:buNone/>
              <a:defRPr sz="926"/>
            </a:lvl3pPr>
            <a:lvl4pPr marL="1058464" indent="0">
              <a:buNone/>
              <a:defRPr sz="772"/>
            </a:lvl4pPr>
            <a:lvl5pPr marL="1411285" indent="0">
              <a:buNone/>
              <a:defRPr sz="772"/>
            </a:lvl5pPr>
            <a:lvl6pPr marL="1764106" indent="0">
              <a:buNone/>
              <a:defRPr sz="772"/>
            </a:lvl6pPr>
            <a:lvl7pPr marL="2116927" indent="0">
              <a:buNone/>
              <a:defRPr sz="772"/>
            </a:lvl7pPr>
            <a:lvl8pPr marL="2469749" indent="0">
              <a:buNone/>
              <a:defRPr sz="772"/>
            </a:lvl8pPr>
            <a:lvl9pPr marL="2822570" indent="0">
              <a:buNone/>
              <a:defRPr sz="77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E719A4D-C3C3-4F16-96FC-BC57DFF2859E}" type="datetimeFigureOut">
              <a:rPr kumimoji="1" lang="ja-JP" altLang="en-US" smtClean="0"/>
              <a:t>2022/6/28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A3BBC-7E0D-4822-814F-059DDC9A4447}" type="slidenum">
              <a:rPr kumimoji="1" lang="ja-JP" altLang="en-US" smtClean="0"/>
              <a:t>‹#›</a:t>
            </a:fld>
            <a:endParaRPr kumimoji="1" lang="ja-JP" altLang="en-US"/>
          </a:p>
        </p:txBody>
      </p:sp>
    </p:spTree>
    <p:extLst>
      <p:ext uri="{BB962C8B-B14F-4D97-AF65-F5344CB8AC3E}">
        <p14:creationId xmlns:p14="http://schemas.microsoft.com/office/powerpoint/2010/main" val="258407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5130" y="546253"/>
            <a:ext cx="6086178" cy="19831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5130" y="2731253"/>
            <a:ext cx="6086178" cy="65098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85130" y="9509514"/>
            <a:ext cx="1587699" cy="546251"/>
          </a:xfrm>
          <a:prstGeom prst="rect">
            <a:avLst/>
          </a:prstGeom>
        </p:spPr>
        <p:txBody>
          <a:bodyPr vert="horz" lIns="91440" tIns="45720" rIns="91440" bIns="45720" rtlCol="0" anchor="ctr"/>
          <a:lstStyle>
            <a:lvl1pPr algn="l">
              <a:defRPr sz="926">
                <a:solidFill>
                  <a:schemeClr val="tx1">
                    <a:tint val="75000"/>
                  </a:schemeClr>
                </a:solidFill>
              </a:defRPr>
            </a:lvl1pPr>
          </a:lstStyle>
          <a:p>
            <a:fld id="{8E719A4D-C3C3-4F16-96FC-BC57DFF2859E}" type="datetimeFigureOut">
              <a:rPr kumimoji="1" lang="ja-JP" altLang="en-US" smtClean="0"/>
              <a:t>2022/6/28</a:t>
            </a:fld>
            <a:endParaRPr kumimoji="1" lang="ja-JP" altLang="en-US"/>
          </a:p>
        </p:txBody>
      </p:sp>
      <p:sp>
        <p:nvSpPr>
          <p:cNvPr id="5" name="Footer Placeholder 4"/>
          <p:cNvSpPr>
            <a:spLocks noGrp="1"/>
          </p:cNvSpPr>
          <p:nvPr>
            <p:ph type="ftr" sz="quarter" idx="3"/>
          </p:nvPr>
        </p:nvSpPr>
        <p:spPr>
          <a:xfrm>
            <a:off x="2337445" y="9509514"/>
            <a:ext cx="2381548" cy="546251"/>
          </a:xfrm>
          <a:prstGeom prst="rect">
            <a:avLst/>
          </a:prstGeom>
        </p:spPr>
        <p:txBody>
          <a:bodyPr vert="horz" lIns="91440" tIns="45720" rIns="91440" bIns="45720" rtlCol="0" anchor="ctr"/>
          <a:lstStyle>
            <a:lvl1pPr algn="ctr">
              <a:defRPr sz="926">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983609" y="9509514"/>
            <a:ext cx="1587699" cy="546251"/>
          </a:xfrm>
          <a:prstGeom prst="rect">
            <a:avLst/>
          </a:prstGeom>
        </p:spPr>
        <p:txBody>
          <a:bodyPr vert="horz" lIns="91440" tIns="45720" rIns="91440" bIns="45720" rtlCol="0" anchor="ctr"/>
          <a:lstStyle>
            <a:lvl1pPr algn="r">
              <a:defRPr sz="926">
                <a:solidFill>
                  <a:schemeClr val="tx1">
                    <a:tint val="75000"/>
                  </a:schemeClr>
                </a:solidFill>
              </a:defRPr>
            </a:lvl1pPr>
          </a:lstStyle>
          <a:p>
            <a:fld id="{48F63A3B-78C7-47BE-AE5E-E10140E04643}" type="slidenum">
              <a:rPr lang="en-US" dirty="0"/>
              <a:t>‹#›</a:t>
            </a:fld>
            <a:endParaRPr lang="en-US" dirty="0"/>
          </a:p>
        </p:txBody>
      </p:sp>
      <p:sp>
        <p:nvSpPr>
          <p:cNvPr id="8" name="スライド番号プレースホルダ 5"/>
          <p:cNvSpPr txBox="1">
            <a:spLocks/>
          </p:cNvSpPr>
          <p:nvPr userDrawn="1"/>
        </p:nvSpPr>
        <p:spPr>
          <a:xfrm>
            <a:off x="6402183" y="9782640"/>
            <a:ext cx="752617" cy="515224"/>
          </a:xfrm>
          <a:prstGeom prst="rect">
            <a:avLst/>
          </a:prstGeom>
        </p:spPr>
        <p:txBody>
          <a:bodyPr lIns="0" tIns="47397" rIns="0" bIns="47397" anchor="b" anchorCtr="0"/>
          <a:lstStyle>
            <a:lvl1pPr>
              <a:defRPr/>
            </a:lvl1pPr>
          </a:lstStyle>
          <a:p>
            <a:pPr marL="0" marR="0" lvl="0" indent="0" algn="ctr" defTabSz="94794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lumMod val="50000"/>
                  </a:schemeClr>
                </a:solidFill>
                <a:effectLst/>
                <a:uLnTx/>
                <a:uFillTx/>
                <a:latin typeface="游ゴシック" panose="020B0400000000000000" pitchFamily="50" charset="-128"/>
                <a:ea typeface="游ゴシック" panose="020B0400000000000000" pitchFamily="50" charset="-128"/>
              </a:rPr>
              <a:t>・</a:t>
            </a:r>
            <a:fld id="{95405372-D611-4B37-B329-92554287F1C9}" type="slidenum">
              <a:rPr kumimoji="1" lang="en-US" altLang="ja-JP" sz="1400" b="1" i="0" u="none" strike="noStrike" kern="1200" cap="none" spc="0" normalizeH="0" baseline="0" noProof="0" smtClean="0">
                <a:ln>
                  <a:noFill/>
                </a:ln>
                <a:solidFill>
                  <a:schemeClr val="bg1">
                    <a:lumMod val="50000"/>
                  </a:schemeClr>
                </a:solidFill>
                <a:effectLst/>
                <a:uLnTx/>
                <a:uFillTx/>
                <a:latin typeface="游ゴシック" panose="020B0400000000000000" pitchFamily="50" charset="-128"/>
                <a:ea typeface="游ゴシック" panose="020B0400000000000000" pitchFamily="50" charset="-128"/>
              </a:rPr>
              <a:pPr marL="0" marR="0" lvl="0" indent="0" algn="ctr" defTabSz="947947" rtl="0" eaLnBrk="1" fontAlgn="auto" latinLnBrk="0" hangingPunct="1">
                <a:lnSpc>
                  <a:spcPct val="100000"/>
                </a:lnSpc>
                <a:spcBef>
                  <a:spcPts val="0"/>
                </a:spcBef>
                <a:spcAft>
                  <a:spcPts val="0"/>
                </a:spcAft>
                <a:buClrTx/>
                <a:buSzTx/>
                <a:buFontTx/>
                <a:buNone/>
                <a:tabLst/>
                <a:defRPr/>
              </a:pPr>
              <a:t>‹#›</a:t>
            </a:fld>
            <a:r>
              <a:rPr kumimoji="1" lang="ja-JP" altLang="en-US" sz="1400" b="1" i="0" u="none" strike="noStrike" kern="1200" cap="none" spc="0" normalizeH="0" baseline="0" noProof="0" dirty="0">
                <a:ln>
                  <a:noFill/>
                </a:ln>
                <a:solidFill>
                  <a:schemeClr val="bg1">
                    <a:lumMod val="50000"/>
                  </a:schemeClr>
                </a:solidFill>
                <a:effectLst/>
                <a:uLnTx/>
                <a:uFillTx/>
                <a:latin typeface="游ゴシック" panose="020B0400000000000000" pitchFamily="50" charset="-128"/>
                <a:ea typeface="游ゴシック" panose="020B0400000000000000" pitchFamily="50" charset="-128"/>
              </a:rPr>
              <a:t>・</a:t>
            </a:r>
            <a:endParaRPr kumimoji="1" lang="en-US" altLang="ja-JP" sz="1400" b="1" i="0" u="none" strike="noStrike" kern="1200" cap="none" spc="0" normalizeH="0" baseline="0" noProof="0" dirty="0">
              <a:ln>
                <a:noFill/>
              </a:ln>
              <a:solidFill>
                <a:schemeClr val="bg1">
                  <a:lumMod val="50000"/>
                </a:schemeClr>
              </a:solidFill>
              <a:effectLst/>
              <a:uLnTx/>
              <a:uFillTx/>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4646878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705642" rtl="0" eaLnBrk="1" latinLnBrk="0" hangingPunct="1">
        <a:lnSpc>
          <a:spcPct val="90000"/>
        </a:lnSpc>
        <a:spcBef>
          <a:spcPct val="0"/>
        </a:spcBef>
        <a:buNone/>
        <a:defRPr kumimoji="1" sz="3395" kern="1200">
          <a:solidFill>
            <a:schemeClr val="tx1"/>
          </a:solidFill>
          <a:latin typeface="+mj-lt"/>
          <a:ea typeface="+mj-ea"/>
          <a:cs typeface="+mj-cs"/>
        </a:defRPr>
      </a:lvl1pPr>
    </p:titleStyle>
    <p:bodyStyle>
      <a:lvl1pPr marL="176411" indent="-176411" algn="l" defTabSz="705642" rtl="0" eaLnBrk="1" latinLnBrk="0" hangingPunct="1">
        <a:lnSpc>
          <a:spcPct val="90000"/>
        </a:lnSpc>
        <a:spcBef>
          <a:spcPts val="772"/>
        </a:spcBef>
        <a:buFont typeface="Arial" panose="020B0604020202020204" pitchFamily="34" charset="0"/>
        <a:buChar char="•"/>
        <a:defRPr kumimoji="1" sz="2161" kern="1200">
          <a:solidFill>
            <a:schemeClr val="tx1"/>
          </a:solidFill>
          <a:latin typeface="+mn-lt"/>
          <a:ea typeface="+mn-ea"/>
          <a:cs typeface="+mn-cs"/>
        </a:defRPr>
      </a:lvl1pPr>
      <a:lvl2pPr marL="529232" indent="-176411" algn="l" defTabSz="705642" rtl="0" eaLnBrk="1" latinLnBrk="0" hangingPunct="1">
        <a:lnSpc>
          <a:spcPct val="90000"/>
        </a:lnSpc>
        <a:spcBef>
          <a:spcPts val="386"/>
        </a:spcBef>
        <a:buFont typeface="Arial" panose="020B0604020202020204" pitchFamily="34" charset="0"/>
        <a:buChar char="•"/>
        <a:defRPr kumimoji="1" sz="1852" kern="1200">
          <a:solidFill>
            <a:schemeClr val="tx1"/>
          </a:solidFill>
          <a:latin typeface="+mn-lt"/>
          <a:ea typeface="+mn-ea"/>
          <a:cs typeface="+mn-cs"/>
        </a:defRPr>
      </a:lvl2pPr>
      <a:lvl3pPr marL="882053" indent="-176411" algn="l" defTabSz="705642" rtl="0" eaLnBrk="1" latinLnBrk="0" hangingPunct="1">
        <a:lnSpc>
          <a:spcPct val="90000"/>
        </a:lnSpc>
        <a:spcBef>
          <a:spcPts val="386"/>
        </a:spcBef>
        <a:buFont typeface="Arial" panose="020B0604020202020204" pitchFamily="34" charset="0"/>
        <a:buChar char="•"/>
        <a:defRPr kumimoji="1" sz="1543" kern="1200">
          <a:solidFill>
            <a:schemeClr val="tx1"/>
          </a:solidFill>
          <a:latin typeface="+mn-lt"/>
          <a:ea typeface="+mn-ea"/>
          <a:cs typeface="+mn-cs"/>
        </a:defRPr>
      </a:lvl3pPr>
      <a:lvl4pPr marL="1234874" indent="-176411" algn="l" defTabSz="705642" rtl="0" eaLnBrk="1" latinLnBrk="0" hangingPunct="1">
        <a:lnSpc>
          <a:spcPct val="90000"/>
        </a:lnSpc>
        <a:spcBef>
          <a:spcPts val="386"/>
        </a:spcBef>
        <a:buFont typeface="Arial" panose="020B0604020202020204" pitchFamily="34" charset="0"/>
        <a:buChar char="•"/>
        <a:defRPr kumimoji="1" sz="1389" kern="1200">
          <a:solidFill>
            <a:schemeClr val="tx1"/>
          </a:solidFill>
          <a:latin typeface="+mn-lt"/>
          <a:ea typeface="+mn-ea"/>
          <a:cs typeface="+mn-cs"/>
        </a:defRPr>
      </a:lvl4pPr>
      <a:lvl5pPr marL="1587696" indent="-176411" algn="l" defTabSz="705642" rtl="0" eaLnBrk="1" latinLnBrk="0" hangingPunct="1">
        <a:lnSpc>
          <a:spcPct val="90000"/>
        </a:lnSpc>
        <a:spcBef>
          <a:spcPts val="386"/>
        </a:spcBef>
        <a:buFont typeface="Arial" panose="020B0604020202020204" pitchFamily="34" charset="0"/>
        <a:buChar char="•"/>
        <a:defRPr kumimoji="1" sz="1389" kern="1200">
          <a:solidFill>
            <a:schemeClr val="tx1"/>
          </a:solidFill>
          <a:latin typeface="+mn-lt"/>
          <a:ea typeface="+mn-ea"/>
          <a:cs typeface="+mn-cs"/>
        </a:defRPr>
      </a:lvl5pPr>
      <a:lvl6pPr marL="1940517" indent="-176411" algn="l" defTabSz="705642" rtl="0" eaLnBrk="1" latinLnBrk="0" hangingPunct="1">
        <a:lnSpc>
          <a:spcPct val="90000"/>
        </a:lnSpc>
        <a:spcBef>
          <a:spcPts val="386"/>
        </a:spcBef>
        <a:buFont typeface="Arial" panose="020B0604020202020204" pitchFamily="34" charset="0"/>
        <a:buChar char="•"/>
        <a:defRPr kumimoji="1" sz="1389" kern="1200">
          <a:solidFill>
            <a:schemeClr val="tx1"/>
          </a:solidFill>
          <a:latin typeface="+mn-lt"/>
          <a:ea typeface="+mn-ea"/>
          <a:cs typeface="+mn-cs"/>
        </a:defRPr>
      </a:lvl6pPr>
      <a:lvl7pPr marL="2293338" indent="-176411" algn="l" defTabSz="705642" rtl="0" eaLnBrk="1" latinLnBrk="0" hangingPunct="1">
        <a:lnSpc>
          <a:spcPct val="90000"/>
        </a:lnSpc>
        <a:spcBef>
          <a:spcPts val="386"/>
        </a:spcBef>
        <a:buFont typeface="Arial" panose="020B0604020202020204" pitchFamily="34" charset="0"/>
        <a:buChar char="•"/>
        <a:defRPr kumimoji="1" sz="1389" kern="1200">
          <a:solidFill>
            <a:schemeClr val="tx1"/>
          </a:solidFill>
          <a:latin typeface="+mn-lt"/>
          <a:ea typeface="+mn-ea"/>
          <a:cs typeface="+mn-cs"/>
        </a:defRPr>
      </a:lvl7pPr>
      <a:lvl8pPr marL="2646159" indent="-176411" algn="l" defTabSz="705642" rtl="0" eaLnBrk="1" latinLnBrk="0" hangingPunct="1">
        <a:lnSpc>
          <a:spcPct val="90000"/>
        </a:lnSpc>
        <a:spcBef>
          <a:spcPts val="386"/>
        </a:spcBef>
        <a:buFont typeface="Arial" panose="020B0604020202020204" pitchFamily="34" charset="0"/>
        <a:buChar char="•"/>
        <a:defRPr kumimoji="1" sz="1389" kern="1200">
          <a:solidFill>
            <a:schemeClr val="tx1"/>
          </a:solidFill>
          <a:latin typeface="+mn-lt"/>
          <a:ea typeface="+mn-ea"/>
          <a:cs typeface="+mn-cs"/>
        </a:defRPr>
      </a:lvl8pPr>
      <a:lvl9pPr marL="2998981" indent="-176411" algn="l" defTabSz="705642" rtl="0" eaLnBrk="1" latinLnBrk="0" hangingPunct="1">
        <a:lnSpc>
          <a:spcPct val="90000"/>
        </a:lnSpc>
        <a:spcBef>
          <a:spcPts val="386"/>
        </a:spcBef>
        <a:buFont typeface="Arial" panose="020B0604020202020204" pitchFamily="34" charset="0"/>
        <a:buChar char="•"/>
        <a:defRPr kumimoji="1" sz="1389" kern="1200">
          <a:solidFill>
            <a:schemeClr val="tx1"/>
          </a:solidFill>
          <a:latin typeface="+mn-lt"/>
          <a:ea typeface="+mn-ea"/>
          <a:cs typeface="+mn-cs"/>
        </a:defRPr>
      </a:lvl9pPr>
    </p:bodyStyle>
    <p:otherStyle>
      <a:defPPr>
        <a:defRPr lang="en-US"/>
      </a:defPPr>
      <a:lvl1pPr marL="0" algn="l" defTabSz="705642" rtl="0" eaLnBrk="1" latinLnBrk="0" hangingPunct="1">
        <a:defRPr kumimoji="1" sz="1389" kern="1200">
          <a:solidFill>
            <a:schemeClr val="tx1"/>
          </a:solidFill>
          <a:latin typeface="+mn-lt"/>
          <a:ea typeface="+mn-ea"/>
          <a:cs typeface="+mn-cs"/>
        </a:defRPr>
      </a:lvl1pPr>
      <a:lvl2pPr marL="352821" algn="l" defTabSz="705642" rtl="0" eaLnBrk="1" latinLnBrk="0" hangingPunct="1">
        <a:defRPr kumimoji="1" sz="1389" kern="1200">
          <a:solidFill>
            <a:schemeClr val="tx1"/>
          </a:solidFill>
          <a:latin typeface="+mn-lt"/>
          <a:ea typeface="+mn-ea"/>
          <a:cs typeface="+mn-cs"/>
        </a:defRPr>
      </a:lvl2pPr>
      <a:lvl3pPr marL="705642" algn="l" defTabSz="705642" rtl="0" eaLnBrk="1" latinLnBrk="0" hangingPunct="1">
        <a:defRPr kumimoji="1" sz="1389" kern="1200">
          <a:solidFill>
            <a:schemeClr val="tx1"/>
          </a:solidFill>
          <a:latin typeface="+mn-lt"/>
          <a:ea typeface="+mn-ea"/>
          <a:cs typeface="+mn-cs"/>
        </a:defRPr>
      </a:lvl3pPr>
      <a:lvl4pPr marL="1058464" algn="l" defTabSz="705642" rtl="0" eaLnBrk="1" latinLnBrk="0" hangingPunct="1">
        <a:defRPr kumimoji="1" sz="1389" kern="1200">
          <a:solidFill>
            <a:schemeClr val="tx1"/>
          </a:solidFill>
          <a:latin typeface="+mn-lt"/>
          <a:ea typeface="+mn-ea"/>
          <a:cs typeface="+mn-cs"/>
        </a:defRPr>
      </a:lvl4pPr>
      <a:lvl5pPr marL="1411285" algn="l" defTabSz="705642" rtl="0" eaLnBrk="1" latinLnBrk="0" hangingPunct="1">
        <a:defRPr kumimoji="1" sz="1389" kern="1200">
          <a:solidFill>
            <a:schemeClr val="tx1"/>
          </a:solidFill>
          <a:latin typeface="+mn-lt"/>
          <a:ea typeface="+mn-ea"/>
          <a:cs typeface="+mn-cs"/>
        </a:defRPr>
      </a:lvl5pPr>
      <a:lvl6pPr marL="1764106" algn="l" defTabSz="705642" rtl="0" eaLnBrk="1" latinLnBrk="0" hangingPunct="1">
        <a:defRPr kumimoji="1" sz="1389" kern="1200">
          <a:solidFill>
            <a:schemeClr val="tx1"/>
          </a:solidFill>
          <a:latin typeface="+mn-lt"/>
          <a:ea typeface="+mn-ea"/>
          <a:cs typeface="+mn-cs"/>
        </a:defRPr>
      </a:lvl6pPr>
      <a:lvl7pPr marL="2116927" algn="l" defTabSz="705642" rtl="0" eaLnBrk="1" latinLnBrk="0" hangingPunct="1">
        <a:defRPr kumimoji="1" sz="1389" kern="1200">
          <a:solidFill>
            <a:schemeClr val="tx1"/>
          </a:solidFill>
          <a:latin typeface="+mn-lt"/>
          <a:ea typeface="+mn-ea"/>
          <a:cs typeface="+mn-cs"/>
        </a:defRPr>
      </a:lvl7pPr>
      <a:lvl8pPr marL="2469749" algn="l" defTabSz="705642" rtl="0" eaLnBrk="1" latinLnBrk="0" hangingPunct="1">
        <a:defRPr kumimoji="1" sz="1389" kern="1200">
          <a:solidFill>
            <a:schemeClr val="tx1"/>
          </a:solidFill>
          <a:latin typeface="+mn-lt"/>
          <a:ea typeface="+mn-ea"/>
          <a:cs typeface="+mn-cs"/>
        </a:defRPr>
      </a:lvl8pPr>
      <a:lvl9pPr marL="2822570" algn="l" defTabSz="705642" rtl="0" eaLnBrk="1" latinLnBrk="0" hangingPunct="1">
        <a:defRPr kumimoji="1" sz="13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8312" y="282047"/>
            <a:ext cx="6372225" cy="900246"/>
          </a:xfrm>
          <a:prstGeom prst="rect">
            <a:avLst/>
          </a:prstGeom>
          <a:noFill/>
        </p:spPr>
        <p:txBody>
          <a:bodyPr wrap="square" rtlCol="0">
            <a:spAutoFit/>
          </a:bodyPr>
          <a:lstStyle/>
          <a:p>
            <a:pPr algn="ctr">
              <a:lnSpc>
                <a:spcPts val="2100"/>
              </a:lnSpc>
            </a:pPr>
            <a:r>
              <a:rPr lang="ja-JP" altLang="en-US" sz="1200">
                <a:latin typeface="Meiryo" panose="020B0604030504040204" pitchFamily="34" charset="-128"/>
                <a:ea typeface="Meiryo" panose="020B0604030504040204" pitchFamily="34" charset="-128"/>
              </a:rPr>
              <a:t>令和４年</a:t>
            </a:r>
            <a:r>
              <a:rPr lang="en-US" altLang="ja-JP" sz="1200" dirty="0">
                <a:latin typeface="Meiryo" panose="020B0604030504040204" pitchFamily="34" charset="-128"/>
                <a:ea typeface="Meiryo" panose="020B0604030504040204" pitchFamily="34" charset="-128"/>
              </a:rPr>
              <a:t> </a:t>
            </a:r>
            <a:r>
              <a:rPr lang="ja-JP" altLang="en-US" sz="1200">
                <a:latin typeface="Meiryo" panose="020B0604030504040204" pitchFamily="34" charset="-128"/>
                <a:ea typeface="Meiryo" panose="020B0604030504040204" pitchFamily="34" charset="-128"/>
              </a:rPr>
              <a:t>日本遺産を盛り上げよう！</a:t>
            </a:r>
            <a:endParaRPr lang="en-US" altLang="ja-JP" sz="1200" dirty="0">
              <a:latin typeface="Meiryo" panose="020B0604030504040204" pitchFamily="34" charset="-128"/>
              <a:ea typeface="Meiryo" panose="020B0604030504040204" pitchFamily="34" charset="-128"/>
            </a:endParaRPr>
          </a:p>
          <a:p>
            <a:pPr algn="ctr">
              <a:lnSpc>
                <a:spcPts val="2100"/>
              </a:lnSpc>
            </a:pPr>
            <a:r>
              <a:rPr lang="ja-JP" altLang="en-US" b="1">
                <a:latin typeface="Meiryo" panose="020B0604030504040204" pitchFamily="34" charset="-128"/>
                <a:ea typeface="Meiryo" panose="020B0604030504040204" pitchFamily="34" charset="-128"/>
              </a:rPr>
              <a:t>石工の郷八代プロジェクト</a:t>
            </a:r>
            <a:r>
              <a:rPr lang="en-US" altLang="ja-JP" b="1" dirty="0">
                <a:latin typeface="Meiryo" panose="020B0604030504040204" pitchFamily="34" charset="-128"/>
                <a:ea typeface="Meiryo" panose="020B0604030504040204" pitchFamily="34" charset="-128"/>
              </a:rPr>
              <a:t>〈</a:t>
            </a:r>
            <a:r>
              <a:rPr lang="ja-JP" altLang="en-US" b="1">
                <a:latin typeface="Meiryo" panose="020B0604030504040204" pitchFamily="34" charset="-128"/>
                <a:ea typeface="Meiryo" panose="020B0604030504040204" pitchFamily="34" charset="-128"/>
              </a:rPr>
              <a:t>＃石プロ</a:t>
            </a:r>
            <a:r>
              <a:rPr lang="en-US" altLang="ja-JP" b="1" dirty="0">
                <a:latin typeface="Meiryo" panose="020B0604030504040204" pitchFamily="34" charset="-128"/>
                <a:ea typeface="Meiryo" panose="020B0604030504040204" pitchFamily="34" charset="-128"/>
              </a:rPr>
              <a:t>〉</a:t>
            </a:r>
            <a:endParaRPr lang="en-US" altLang="ja-JP" sz="1100" b="1" dirty="0">
              <a:latin typeface="Meiryo" panose="020B0604030504040204" pitchFamily="34" charset="-128"/>
              <a:ea typeface="Meiryo" panose="020B0604030504040204" pitchFamily="34" charset="-128"/>
            </a:endParaRPr>
          </a:p>
          <a:p>
            <a:pPr algn="ctr">
              <a:lnSpc>
                <a:spcPts val="2100"/>
              </a:lnSpc>
            </a:pPr>
            <a:r>
              <a:rPr lang="en-US" altLang="ja-JP" sz="1600" b="1" dirty="0">
                <a:latin typeface="Meiryo" panose="020B0604030504040204" pitchFamily="34" charset="-128"/>
                <a:ea typeface="Meiryo" panose="020B0604030504040204" pitchFamily="34" charset="-128"/>
              </a:rPr>
              <a:t>【</a:t>
            </a:r>
            <a:r>
              <a:rPr lang="ja-JP" altLang="en-US" sz="1600" b="1">
                <a:latin typeface="Meiryo" panose="020B0604030504040204" pitchFamily="34" charset="-128"/>
                <a:ea typeface="Meiryo" panose="020B0604030504040204" pitchFamily="34" charset="-128"/>
              </a:rPr>
              <a:t>実施</a:t>
            </a:r>
            <a:r>
              <a:rPr lang="ja-JP" altLang="en-US" sz="1600" b="1" dirty="0">
                <a:latin typeface="Meiryo" panose="020B0604030504040204" pitchFamily="34" charset="-128"/>
                <a:ea typeface="Meiryo" panose="020B0604030504040204" pitchFamily="34" charset="-128"/>
              </a:rPr>
              <a:t>要領</a:t>
            </a:r>
            <a:r>
              <a:rPr lang="en-US" altLang="ja-JP" sz="1600" b="1" dirty="0">
                <a:latin typeface="Meiryo" panose="020B0604030504040204" pitchFamily="34" charset="-128"/>
                <a:ea typeface="Meiryo" panose="020B0604030504040204" pitchFamily="34" charset="-128"/>
              </a:rPr>
              <a:t>】</a:t>
            </a:r>
            <a:endParaRPr lang="ja-JP" altLang="en-US" sz="1600" b="1" dirty="0">
              <a:latin typeface="Meiryo" panose="020B0604030504040204" pitchFamily="34" charset="-128"/>
              <a:ea typeface="Meiryo" panose="020B0604030504040204" pitchFamily="34" charset="-128"/>
            </a:endParaRPr>
          </a:p>
        </p:txBody>
      </p:sp>
      <p:sp>
        <p:nvSpPr>
          <p:cNvPr id="6" name="テキスト ボックス 5"/>
          <p:cNvSpPr txBox="1"/>
          <p:nvPr/>
        </p:nvSpPr>
        <p:spPr>
          <a:xfrm>
            <a:off x="1" y="1094950"/>
            <a:ext cx="3528219" cy="307777"/>
          </a:xfrm>
          <a:prstGeom prst="rect">
            <a:avLst/>
          </a:prstGeom>
          <a:noFill/>
        </p:spPr>
        <p:txBody>
          <a:bodyPr wrap="square" rtlCol="0">
            <a:spAutoFit/>
          </a:bodyPr>
          <a:lstStyle/>
          <a:p>
            <a:r>
              <a:rPr lang="ja-JP" altLang="en-US" sz="1400" b="1" dirty="0">
                <a:latin typeface="Meiryo" panose="020B0604030504040204" pitchFamily="34" charset="-128"/>
                <a:ea typeface="Meiryo" panose="020B0604030504040204" pitchFamily="34" charset="-128"/>
              </a:rPr>
              <a:t>１．事業名</a:t>
            </a:r>
          </a:p>
        </p:txBody>
      </p:sp>
      <p:sp>
        <p:nvSpPr>
          <p:cNvPr id="7" name="テキスト ボックス 6"/>
          <p:cNvSpPr txBox="1"/>
          <p:nvPr/>
        </p:nvSpPr>
        <p:spPr>
          <a:xfrm>
            <a:off x="467999" y="2212455"/>
            <a:ext cx="6386027" cy="2349361"/>
          </a:xfrm>
          <a:prstGeom prst="rect">
            <a:avLst/>
          </a:prstGeom>
          <a:noFill/>
        </p:spPr>
        <p:txBody>
          <a:bodyPr wrap="square" rtlCol="0">
            <a:spAutoFit/>
          </a:bodyPr>
          <a:lstStyle/>
          <a:p>
            <a:pPr>
              <a:lnSpc>
                <a:spcPts val="1600"/>
              </a:lnSpc>
            </a:pPr>
            <a:r>
              <a:rPr lang="ja-JP" altLang="en-US" sz="1200" dirty="0">
                <a:latin typeface="Meiryo" panose="020B0604030504040204" pitchFamily="34" charset="-128"/>
                <a:ea typeface="Meiryo" panose="020B0604030504040204" pitchFamily="34" charset="-128"/>
              </a:rPr>
              <a:t>　八代市日本遺産活用協議会（以下、「協議会」）では、令和</a:t>
            </a:r>
            <a:r>
              <a:rPr lang="en-US" altLang="ja-JP" sz="1200" dirty="0">
                <a:latin typeface="Meiryo" panose="020B0604030504040204" pitchFamily="34" charset="-128"/>
                <a:ea typeface="Meiryo" panose="020B0604030504040204" pitchFamily="34" charset="-128"/>
              </a:rPr>
              <a:t>2</a:t>
            </a:r>
            <a:r>
              <a:rPr lang="ja-JP" altLang="en-US" sz="1200" dirty="0">
                <a:latin typeface="Meiryo" panose="020B0604030504040204" pitchFamily="34" charset="-128"/>
                <a:ea typeface="Meiryo" panose="020B0604030504040204" pitchFamily="34" charset="-128"/>
              </a:rPr>
              <a:t>年</a:t>
            </a:r>
            <a:r>
              <a:rPr lang="en-US" altLang="ja-JP" sz="1200" dirty="0">
                <a:latin typeface="Meiryo" panose="020B0604030504040204" pitchFamily="34" charset="-128"/>
                <a:ea typeface="Meiryo" panose="020B0604030504040204" pitchFamily="34" charset="-128"/>
              </a:rPr>
              <a:t>6</a:t>
            </a:r>
            <a:r>
              <a:rPr lang="ja-JP" altLang="en-US" sz="1200" dirty="0">
                <a:latin typeface="Meiryo" panose="020B0604030504040204" pitchFamily="34" charset="-128"/>
                <a:ea typeface="Meiryo" panose="020B0604030504040204" pitchFamily="34" charset="-128"/>
              </a:rPr>
              <a:t>月に日本遺産に認定された「八代を創造（たがや）した石エたちの軌跡 ～石エの郷に息づく石造りのレガシー～」を活かし地域活性化に繋げる取組を実施していきたいと考えております。 本市の日本遺産のストーリーを活用し「石エの郷 八代」の魅力を発信する事業に取組んでいただく企業、団体、事業者、個人の方々を幅広く募集します。 　</a:t>
            </a:r>
            <a:endParaRPr lang="en-US" altLang="ja-JP" sz="1200" dirty="0">
              <a:latin typeface="Meiryo" panose="020B0604030504040204" pitchFamily="34" charset="-128"/>
              <a:ea typeface="Meiryo" panose="020B0604030504040204" pitchFamily="34" charset="-128"/>
            </a:endParaRPr>
          </a:p>
          <a:p>
            <a:pPr>
              <a:lnSpc>
                <a:spcPts val="1600"/>
              </a:lnSpc>
            </a:pPr>
            <a:r>
              <a:rPr lang="ja-JP" altLang="en-US" sz="1200" dirty="0">
                <a:latin typeface="Meiryo" panose="020B0604030504040204" pitchFamily="34" charset="-128"/>
                <a:ea typeface="Meiryo" panose="020B0604030504040204" pitchFamily="34" charset="-128"/>
              </a:rPr>
              <a:t>　石工の郷八代プロジェクトを通して、日頃から地域づくりに取り組んでおられる多様な企業や団体の皆様が、自ら企画を考え実行に移していただきやすいよう、開発費・事業費の一部を支援し、自発的な取り組みが起こりやすい場をつくっていきます。</a:t>
            </a:r>
            <a:endParaRPr lang="en-US" altLang="ja-JP" sz="1200" dirty="0">
              <a:latin typeface="Meiryo" panose="020B0604030504040204" pitchFamily="34" charset="-128"/>
              <a:ea typeface="Meiryo" panose="020B0604030504040204" pitchFamily="34" charset="-128"/>
            </a:endParaRPr>
          </a:p>
          <a:p>
            <a:pPr>
              <a:lnSpc>
                <a:spcPts val="1600"/>
              </a:lnSpc>
            </a:pPr>
            <a:endParaRPr lang="en-US" altLang="ja-JP" sz="1200" dirty="0">
              <a:latin typeface="Meiryo" panose="020B0604030504040204" pitchFamily="34" charset="-128"/>
              <a:ea typeface="Meiryo" panose="020B0604030504040204" pitchFamily="34" charset="-128"/>
            </a:endParaRPr>
          </a:p>
          <a:p>
            <a:pPr>
              <a:lnSpc>
                <a:spcPts val="1600"/>
              </a:lnSpc>
            </a:pPr>
            <a:r>
              <a:rPr lang="ja-JP" altLang="en-US" sz="1200" dirty="0">
                <a:latin typeface="Meiryo" panose="020B0604030504040204" pitchFamily="34" charset="-128"/>
                <a:ea typeface="Meiryo" panose="020B0604030504040204" pitchFamily="34" charset="-128"/>
              </a:rPr>
              <a:t>◆主催者：八代市日本遺産活用協議会</a:t>
            </a:r>
            <a:endParaRPr lang="en-US" altLang="ja-JP" sz="1200" dirty="0">
              <a:latin typeface="Meiryo" panose="020B0604030504040204" pitchFamily="34" charset="-128"/>
              <a:ea typeface="Meiryo" panose="020B0604030504040204" pitchFamily="34" charset="-128"/>
            </a:endParaRPr>
          </a:p>
          <a:p>
            <a:pPr>
              <a:lnSpc>
                <a:spcPts val="1600"/>
              </a:lnSpc>
            </a:pPr>
            <a:r>
              <a:rPr lang="ja-JP" altLang="en-US" sz="1200" dirty="0">
                <a:latin typeface="Meiryo" panose="020B0604030504040204" pitchFamily="34" charset="-128"/>
                <a:ea typeface="Meiryo" panose="020B0604030504040204" pitchFamily="34" charset="-128"/>
              </a:rPr>
              <a:t>◆事務局：八代市経済文化交流部文化振興課</a:t>
            </a:r>
          </a:p>
        </p:txBody>
      </p:sp>
      <p:sp>
        <p:nvSpPr>
          <p:cNvPr id="8" name="テキスト ボックス 7"/>
          <p:cNvSpPr txBox="1"/>
          <p:nvPr/>
        </p:nvSpPr>
        <p:spPr>
          <a:xfrm>
            <a:off x="0" y="4611125"/>
            <a:ext cx="3528219" cy="307777"/>
          </a:xfrm>
          <a:prstGeom prst="rect">
            <a:avLst/>
          </a:prstGeom>
          <a:noFill/>
        </p:spPr>
        <p:txBody>
          <a:bodyPr wrap="square" rtlCol="0">
            <a:spAutoFit/>
          </a:bodyPr>
          <a:lstStyle/>
          <a:p>
            <a:r>
              <a:rPr lang="ja-JP" altLang="en-US" sz="1400" b="1">
                <a:latin typeface="Meiryo" panose="020B0604030504040204" pitchFamily="34" charset="-128"/>
                <a:ea typeface="Meiryo" panose="020B0604030504040204" pitchFamily="34" charset="-128"/>
              </a:rPr>
              <a:t>３．実施</a:t>
            </a:r>
            <a:r>
              <a:rPr lang="ja-JP" altLang="en-US" sz="1400" b="1" dirty="0">
                <a:latin typeface="Meiryo" panose="020B0604030504040204" pitchFamily="34" charset="-128"/>
                <a:ea typeface="Meiryo" panose="020B0604030504040204" pitchFamily="34" charset="-128"/>
              </a:rPr>
              <a:t>期間</a:t>
            </a:r>
          </a:p>
        </p:txBody>
      </p:sp>
      <p:sp>
        <p:nvSpPr>
          <p:cNvPr id="10" name="テキスト ボックス 9"/>
          <p:cNvSpPr txBox="1"/>
          <p:nvPr/>
        </p:nvSpPr>
        <p:spPr>
          <a:xfrm>
            <a:off x="468000" y="4918902"/>
            <a:ext cx="6372538" cy="1015663"/>
          </a:xfrm>
          <a:prstGeom prst="rect">
            <a:avLst/>
          </a:prstGeom>
          <a:noFill/>
        </p:spPr>
        <p:txBody>
          <a:bodyPr wrap="square" rtlCol="0">
            <a:spAutoFit/>
          </a:bodyPr>
          <a:lstStyle/>
          <a:p>
            <a:r>
              <a:rPr lang="ja-JP" altLang="en-US" sz="1200" dirty="0">
                <a:latin typeface="Meiryo" panose="020B0604030504040204" pitchFamily="34" charset="-128"/>
                <a:ea typeface="Meiryo" panose="020B0604030504040204" pitchFamily="34" charset="-128"/>
              </a:rPr>
              <a:t>　実施要領・各種様式に基づき行いたい取り組みを記載した事業プランを提出をいただき、審査を経て採択された事業プランは、採択を受けた日から令和５年２月</a:t>
            </a:r>
            <a:r>
              <a:rPr lang="en-US" altLang="ja-JP" sz="1200" dirty="0">
                <a:latin typeface="Meiryo" panose="020B0604030504040204" pitchFamily="34" charset="-128"/>
                <a:ea typeface="Meiryo" panose="020B0604030504040204" pitchFamily="34" charset="-128"/>
              </a:rPr>
              <a:t>28</a:t>
            </a:r>
            <a:r>
              <a:rPr lang="ja-JP" altLang="en-US" sz="1200" dirty="0">
                <a:latin typeface="Meiryo" panose="020B0604030504040204" pitchFamily="34" charset="-128"/>
                <a:ea typeface="Meiryo" panose="020B0604030504040204" pitchFamily="34" charset="-128"/>
              </a:rPr>
              <a:t>日（火）までに事業を完了いただきます。</a:t>
            </a:r>
            <a:endParaRPr lang="en-US" altLang="ja-JP" sz="1200" dirty="0">
              <a:latin typeface="Meiryo" panose="020B0604030504040204" pitchFamily="34" charset="-128"/>
              <a:ea typeface="Meiryo" panose="020B0604030504040204" pitchFamily="34" charset="-128"/>
            </a:endParaRPr>
          </a:p>
          <a:p>
            <a:endParaRPr lang="en-US" altLang="ja-JP" sz="1200" dirty="0">
              <a:latin typeface="Meiryo" panose="020B0604030504040204" pitchFamily="34" charset="-128"/>
              <a:ea typeface="Meiryo" panose="020B0604030504040204" pitchFamily="34" charset="-128"/>
            </a:endParaRPr>
          </a:p>
          <a:p>
            <a:r>
              <a:rPr lang="ja-JP" altLang="en-US" sz="1200" b="1" dirty="0">
                <a:latin typeface="Meiryo" panose="020B0604030504040204" pitchFamily="34" charset="-128"/>
                <a:ea typeface="Meiryo" panose="020B0604030504040204" pitchFamily="34" charset="-128"/>
              </a:rPr>
              <a:t>■事業スケジュール■</a:t>
            </a:r>
          </a:p>
        </p:txBody>
      </p:sp>
      <p:sp>
        <p:nvSpPr>
          <p:cNvPr id="17" name="テキスト ボックス 16"/>
          <p:cNvSpPr txBox="1"/>
          <p:nvPr/>
        </p:nvSpPr>
        <p:spPr>
          <a:xfrm>
            <a:off x="468000" y="1385632"/>
            <a:ext cx="6120000" cy="509242"/>
          </a:xfrm>
          <a:prstGeom prst="rect">
            <a:avLst/>
          </a:prstGeom>
          <a:noFill/>
        </p:spPr>
        <p:txBody>
          <a:bodyPr wrap="square" rtlCol="0">
            <a:spAutoFit/>
          </a:bodyPr>
          <a:lstStyle/>
          <a:p>
            <a:pPr>
              <a:lnSpc>
                <a:spcPts val="1600"/>
              </a:lnSpc>
            </a:pPr>
            <a:r>
              <a:rPr lang="ja-JP" altLang="en-US" sz="1200" dirty="0">
                <a:latin typeface="Meiryo" panose="020B0604030504040204" pitchFamily="34" charset="-128"/>
                <a:ea typeface="Meiryo" panose="020B0604030504040204" pitchFamily="34" charset="-128"/>
              </a:rPr>
              <a:t>令和４年</a:t>
            </a:r>
            <a:r>
              <a:rPr lang="en-US" altLang="ja-JP" sz="1200" dirty="0">
                <a:latin typeface="Meiryo" panose="020B0604030504040204" pitchFamily="34" charset="-128"/>
                <a:ea typeface="Meiryo" panose="020B0604030504040204" pitchFamily="34" charset="-128"/>
              </a:rPr>
              <a:t> </a:t>
            </a:r>
            <a:r>
              <a:rPr lang="ja-JP" altLang="en-US" sz="1200" dirty="0">
                <a:latin typeface="Meiryo" panose="020B0604030504040204" pitchFamily="34" charset="-128"/>
                <a:ea typeface="Meiryo" panose="020B0604030504040204" pitchFamily="34" charset="-128"/>
              </a:rPr>
              <a:t>日本遺産を盛り上げよう！</a:t>
            </a:r>
            <a:endParaRPr lang="en-US" altLang="ja-JP" sz="1200" dirty="0">
              <a:latin typeface="Meiryo" panose="020B0604030504040204" pitchFamily="34" charset="-128"/>
              <a:ea typeface="Meiryo" panose="020B0604030504040204" pitchFamily="34" charset="-128"/>
            </a:endParaRPr>
          </a:p>
          <a:p>
            <a:pPr>
              <a:lnSpc>
                <a:spcPts val="1600"/>
              </a:lnSpc>
            </a:pPr>
            <a:r>
              <a:rPr lang="ja-JP" altLang="en-US" sz="1600" dirty="0">
                <a:latin typeface="Meiryo" panose="020B0604030504040204" pitchFamily="34" charset="-128"/>
                <a:ea typeface="Meiryo" panose="020B0604030504040204" pitchFamily="34" charset="-128"/>
              </a:rPr>
              <a:t>石工の郷八代プロジェクト</a:t>
            </a:r>
            <a:r>
              <a:rPr lang="en-US" altLang="ja-JP" sz="1600" dirty="0">
                <a:latin typeface="Meiryo" panose="020B0604030504040204" pitchFamily="34" charset="-128"/>
                <a:ea typeface="Meiryo" panose="020B0604030504040204" pitchFamily="34" charset="-128"/>
              </a:rPr>
              <a:t>〈</a:t>
            </a:r>
            <a:r>
              <a:rPr lang="ja-JP" altLang="en-US" sz="1600" dirty="0">
                <a:latin typeface="Meiryo" panose="020B0604030504040204" pitchFamily="34" charset="-128"/>
                <a:ea typeface="Meiryo" panose="020B0604030504040204" pitchFamily="34" charset="-128"/>
              </a:rPr>
              <a:t>＃石プロ</a:t>
            </a:r>
            <a:r>
              <a:rPr lang="en-US" altLang="ja-JP" sz="1600" dirty="0">
                <a:latin typeface="Meiryo" panose="020B0604030504040204" pitchFamily="34" charset="-128"/>
                <a:ea typeface="Meiryo" panose="020B0604030504040204" pitchFamily="34" charset="-128"/>
              </a:rPr>
              <a:t>〉</a:t>
            </a:r>
            <a:endParaRPr lang="ja-JP" altLang="en-US" sz="1600" dirty="0">
              <a:latin typeface="Meiryo" panose="020B0604030504040204" pitchFamily="34" charset="-128"/>
              <a:ea typeface="Meiryo" panose="020B0604030504040204" pitchFamily="34" charset="-128"/>
            </a:endParaRPr>
          </a:p>
        </p:txBody>
      </p:sp>
      <p:sp>
        <p:nvSpPr>
          <p:cNvPr id="18" name="テキスト ボックス 17"/>
          <p:cNvSpPr txBox="1"/>
          <p:nvPr/>
        </p:nvSpPr>
        <p:spPr>
          <a:xfrm>
            <a:off x="0" y="1972006"/>
            <a:ext cx="3528219" cy="307777"/>
          </a:xfrm>
          <a:prstGeom prst="rect">
            <a:avLst/>
          </a:prstGeom>
          <a:noFill/>
        </p:spPr>
        <p:txBody>
          <a:bodyPr wrap="square" rtlCol="0">
            <a:spAutoFit/>
          </a:bodyPr>
          <a:lstStyle/>
          <a:p>
            <a:r>
              <a:rPr lang="ja-JP" altLang="en-US" sz="1400" b="1" dirty="0">
                <a:latin typeface="Meiryo" panose="020B0604030504040204" pitchFamily="34" charset="-128"/>
                <a:ea typeface="Meiryo" panose="020B0604030504040204" pitchFamily="34" charset="-128"/>
              </a:rPr>
              <a:t>２．趣旨</a:t>
            </a:r>
          </a:p>
        </p:txBody>
      </p:sp>
      <p:pic>
        <p:nvPicPr>
          <p:cNvPr id="5" name="図 4">
            <a:extLst>
              <a:ext uri="{FF2B5EF4-FFF2-40B4-BE49-F238E27FC236}">
                <a16:creationId xmlns:a16="http://schemas.microsoft.com/office/drawing/2014/main" id="{FC446C49-F01A-8047-9504-7F3691BEFC2E}"/>
              </a:ext>
            </a:extLst>
          </p:cNvPr>
          <p:cNvPicPr>
            <a:picLocks noChangeAspect="1"/>
          </p:cNvPicPr>
          <p:nvPr/>
        </p:nvPicPr>
        <p:blipFill>
          <a:blip r:embed="rId3"/>
          <a:stretch>
            <a:fillRect/>
          </a:stretch>
        </p:blipFill>
        <p:spPr>
          <a:xfrm>
            <a:off x="59634" y="10456"/>
            <a:ext cx="1893262" cy="294989"/>
          </a:xfrm>
          <a:prstGeom prst="rect">
            <a:avLst/>
          </a:prstGeom>
        </p:spPr>
      </p:pic>
      <p:sp>
        <p:nvSpPr>
          <p:cNvPr id="20" name="正方形/長方形 19">
            <a:extLst>
              <a:ext uri="{FF2B5EF4-FFF2-40B4-BE49-F238E27FC236}">
                <a16:creationId xmlns:a16="http://schemas.microsoft.com/office/drawing/2014/main" id="{6AA7283B-4F07-FC46-A225-19F094E810F0}"/>
              </a:ext>
            </a:extLst>
          </p:cNvPr>
          <p:cNvSpPr>
            <a:spLocks/>
          </p:cNvSpPr>
          <p:nvPr/>
        </p:nvSpPr>
        <p:spPr>
          <a:xfrm>
            <a:off x="681654" y="9617970"/>
            <a:ext cx="5929980" cy="349953"/>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2000"/>
              </a:lnSpc>
            </a:pPr>
            <a:r>
              <a:rPr lang="ja-JP" altLang="en-US" sz="1200" b="1">
                <a:solidFill>
                  <a:schemeClr val="tx1"/>
                </a:solidFill>
                <a:latin typeface="Meiryo" panose="020B0604030504040204" pitchFamily="34" charset="-128"/>
                <a:ea typeface="Meiryo" panose="020B0604030504040204" pitchFamily="34" charset="-128"/>
              </a:rPr>
              <a:t>③自由提案部門</a:t>
            </a:r>
            <a:r>
              <a:rPr lang="ja-JP" altLang="en-US" sz="1200">
                <a:solidFill>
                  <a:schemeClr val="tx1"/>
                </a:solidFill>
                <a:latin typeface="Meiryo" panose="020B0604030504040204" pitchFamily="34" charset="-128"/>
                <a:ea typeface="Meiryo" panose="020B0604030504040204" pitchFamily="34" charset="-128"/>
              </a:rPr>
              <a:t>（上記に該当しない取組）</a:t>
            </a:r>
            <a:endParaRPr lang="en-US" altLang="ja-JP" sz="1200" dirty="0">
              <a:solidFill>
                <a:schemeClr val="tx1"/>
              </a:solidFill>
              <a:latin typeface="Meiryo" panose="020B0604030504040204" pitchFamily="34" charset="-128"/>
              <a:ea typeface="Meiryo" panose="020B0604030504040204" pitchFamily="34" charset="-128"/>
            </a:endParaRPr>
          </a:p>
        </p:txBody>
      </p:sp>
      <p:sp>
        <p:nvSpPr>
          <p:cNvPr id="21" name="テキスト ボックス 20">
            <a:extLst>
              <a:ext uri="{FF2B5EF4-FFF2-40B4-BE49-F238E27FC236}">
                <a16:creationId xmlns:a16="http://schemas.microsoft.com/office/drawing/2014/main" id="{5EEDE9F5-42BE-0943-973D-C0F644ADF136}"/>
              </a:ext>
            </a:extLst>
          </p:cNvPr>
          <p:cNvSpPr txBox="1"/>
          <p:nvPr/>
        </p:nvSpPr>
        <p:spPr>
          <a:xfrm>
            <a:off x="59634" y="8332783"/>
            <a:ext cx="3528219" cy="307777"/>
          </a:xfrm>
          <a:prstGeom prst="rect">
            <a:avLst/>
          </a:prstGeom>
          <a:noFill/>
        </p:spPr>
        <p:txBody>
          <a:bodyPr wrap="square" rtlCol="0">
            <a:spAutoFit/>
          </a:bodyPr>
          <a:lstStyle/>
          <a:p>
            <a:r>
              <a:rPr lang="ja-JP" altLang="en-US" sz="1400" b="1">
                <a:latin typeface="Meiryo" panose="020B0604030504040204" pitchFamily="34" charset="-128"/>
                <a:ea typeface="Meiryo" panose="020B0604030504040204" pitchFamily="34" charset="-128"/>
              </a:rPr>
              <a:t>４．</a:t>
            </a:r>
            <a:r>
              <a:rPr lang="ja-JP" altLang="en-US" sz="1400" b="1" dirty="0">
                <a:latin typeface="Meiryo" panose="020B0604030504040204" pitchFamily="34" charset="-128"/>
                <a:ea typeface="Meiryo" panose="020B0604030504040204" pitchFamily="34" charset="-128"/>
              </a:rPr>
              <a:t>募集する事業プランのテーマ</a:t>
            </a:r>
          </a:p>
        </p:txBody>
      </p:sp>
      <p:sp>
        <p:nvSpPr>
          <p:cNvPr id="22" name="テキスト ボックス 21">
            <a:extLst>
              <a:ext uri="{FF2B5EF4-FFF2-40B4-BE49-F238E27FC236}">
                <a16:creationId xmlns:a16="http://schemas.microsoft.com/office/drawing/2014/main" id="{019F4D6C-A610-2D4A-A433-14B9E028EE76}"/>
              </a:ext>
            </a:extLst>
          </p:cNvPr>
          <p:cNvSpPr txBox="1"/>
          <p:nvPr/>
        </p:nvSpPr>
        <p:spPr>
          <a:xfrm>
            <a:off x="527634" y="8647886"/>
            <a:ext cx="6084000" cy="276999"/>
          </a:xfrm>
          <a:prstGeom prst="rect">
            <a:avLst/>
          </a:prstGeom>
          <a:noFill/>
        </p:spPr>
        <p:txBody>
          <a:bodyPr wrap="square" rtlCol="0">
            <a:spAutoFit/>
          </a:bodyPr>
          <a:lstStyle/>
          <a:p>
            <a:r>
              <a:rPr lang="ja-JP" altLang="en-US" sz="1200" dirty="0">
                <a:latin typeface="Meiryo" panose="020B0604030504040204" pitchFamily="34" charset="-128"/>
                <a:ea typeface="Meiryo" panose="020B0604030504040204" pitchFamily="34" charset="-128"/>
              </a:rPr>
              <a:t>事業プランは</a:t>
            </a:r>
            <a:r>
              <a:rPr lang="ja-JP" altLang="en-US" sz="1200">
                <a:latin typeface="Meiryo" panose="020B0604030504040204" pitchFamily="34" charset="-128"/>
                <a:ea typeface="Meiryo" panose="020B0604030504040204" pitchFamily="34" charset="-128"/>
              </a:rPr>
              <a:t>、以下の</a:t>
            </a:r>
            <a:r>
              <a:rPr lang="ja-JP" altLang="en-US" sz="1200" dirty="0">
                <a:latin typeface="Meiryo" panose="020B0604030504040204" pitchFamily="34" charset="-128"/>
                <a:ea typeface="Meiryo" panose="020B0604030504040204" pitchFamily="34" charset="-128"/>
              </a:rPr>
              <a:t>テーマについて募集いたします。</a:t>
            </a:r>
          </a:p>
        </p:txBody>
      </p:sp>
      <p:sp>
        <p:nvSpPr>
          <p:cNvPr id="23" name="正方形/長方形 22">
            <a:extLst>
              <a:ext uri="{FF2B5EF4-FFF2-40B4-BE49-F238E27FC236}">
                <a16:creationId xmlns:a16="http://schemas.microsoft.com/office/drawing/2014/main" id="{575986D7-A0F3-DB4E-B683-1AAEB902C2C7}"/>
              </a:ext>
            </a:extLst>
          </p:cNvPr>
          <p:cNvSpPr>
            <a:spLocks/>
          </p:cNvSpPr>
          <p:nvPr/>
        </p:nvSpPr>
        <p:spPr>
          <a:xfrm>
            <a:off x="681654" y="8893403"/>
            <a:ext cx="5929980" cy="349953"/>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2000"/>
              </a:lnSpc>
            </a:pPr>
            <a:r>
              <a:rPr lang="en-US" altLang="ja-JP" sz="1200" b="1" dirty="0">
                <a:solidFill>
                  <a:schemeClr val="tx1"/>
                </a:solidFill>
                <a:latin typeface="Meiryo" panose="020B0604030504040204" pitchFamily="34" charset="-128"/>
                <a:ea typeface="Meiryo" panose="020B0604030504040204" pitchFamily="34" charset="-128"/>
              </a:rPr>
              <a:t>①</a:t>
            </a:r>
            <a:r>
              <a:rPr lang="ja-JP" altLang="en-US" sz="1200" b="1">
                <a:solidFill>
                  <a:schemeClr val="tx1"/>
                </a:solidFill>
                <a:latin typeface="Meiryo" panose="020B0604030504040204" pitchFamily="34" charset="-128"/>
                <a:ea typeface="Meiryo" panose="020B0604030504040204" pitchFamily="34" charset="-128"/>
              </a:rPr>
              <a:t>商品部門</a:t>
            </a:r>
            <a:r>
              <a:rPr lang="ja-JP" altLang="en-US" sz="1200">
                <a:solidFill>
                  <a:schemeClr val="tx1"/>
                </a:solidFill>
                <a:latin typeface="Meiryo" panose="020B0604030504040204" pitchFamily="34" charset="-128"/>
                <a:ea typeface="Meiryo" panose="020B0604030504040204" pitchFamily="34" charset="-128"/>
              </a:rPr>
              <a:t>（スイーツ・ご当地グルメ・お土産品・グッズなどの商品化・販売）</a:t>
            </a:r>
            <a:endParaRPr lang="en-US" altLang="ja-JP" sz="1200" dirty="0">
              <a:solidFill>
                <a:schemeClr val="tx1"/>
              </a:solidFill>
              <a:latin typeface="Meiryo" panose="020B0604030504040204" pitchFamily="34" charset="-128"/>
              <a:ea typeface="Meiryo" panose="020B0604030504040204" pitchFamily="34" charset="-128"/>
            </a:endParaRPr>
          </a:p>
        </p:txBody>
      </p:sp>
      <p:sp>
        <p:nvSpPr>
          <p:cNvPr id="26" name="正方形/長方形 25">
            <a:extLst>
              <a:ext uri="{FF2B5EF4-FFF2-40B4-BE49-F238E27FC236}">
                <a16:creationId xmlns:a16="http://schemas.microsoft.com/office/drawing/2014/main" id="{3A718B0D-D9B6-1841-A686-BA1F3660215C}"/>
              </a:ext>
            </a:extLst>
          </p:cNvPr>
          <p:cNvSpPr>
            <a:spLocks/>
          </p:cNvSpPr>
          <p:nvPr/>
        </p:nvSpPr>
        <p:spPr>
          <a:xfrm>
            <a:off x="681654" y="9255687"/>
            <a:ext cx="5929980" cy="349953"/>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2000"/>
              </a:lnSpc>
            </a:pPr>
            <a:r>
              <a:rPr lang="ja-JP" altLang="en-US" sz="1200" b="1">
                <a:solidFill>
                  <a:schemeClr val="tx1"/>
                </a:solidFill>
                <a:latin typeface="Meiryo" panose="020B0604030504040204" pitchFamily="34" charset="-128"/>
                <a:ea typeface="Meiryo" panose="020B0604030504040204" pitchFamily="34" charset="-128"/>
              </a:rPr>
              <a:t>②体験部門</a:t>
            </a:r>
            <a:r>
              <a:rPr lang="ja-JP" altLang="en-US" sz="1200">
                <a:solidFill>
                  <a:schemeClr val="tx1"/>
                </a:solidFill>
                <a:latin typeface="Meiryo" panose="020B0604030504040204" pitchFamily="34" charset="-128"/>
                <a:ea typeface="Meiryo" panose="020B0604030504040204" pitchFamily="34" charset="-128"/>
              </a:rPr>
              <a:t>（イベント・体験コンテンツ・ツアー・セミナーなどの企画・開催）</a:t>
            </a:r>
            <a:endParaRPr lang="en-US" altLang="ja-JP" sz="1200" dirty="0">
              <a:solidFill>
                <a:schemeClr val="tx1"/>
              </a:solidFill>
              <a:latin typeface="Meiryo" panose="020B0604030504040204" pitchFamily="34" charset="-128"/>
              <a:ea typeface="Meiryo" panose="020B0604030504040204" pitchFamily="34" charset="-128"/>
            </a:endParaRPr>
          </a:p>
        </p:txBody>
      </p:sp>
      <p:pic>
        <p:nvPicPr>
          <p:cNvPr id="2" name="図 1">
            <a:extLst>
              <a:ext uri="{FF2B5EF4-FFF2-40B4-BE49-F238E27FC236}">
                <a16:creationId xmlns:a16="http://schemas.microsoft.com/office/drawing/2014/main" id="{64F96396-F844-3649-9C27-98804E71DC86}"/>
              </a:ext>
            </a:extLst>
          </p:cNvPr>
          <p:cNvPicPr>
            <a:picLocks noChangeAspect="1"/>
          </p:cNvPicPr>
          <p:nvPr/>
        </p:nvPicPr>
        <p:blipFill>
          <a:blip r:embed="rId4"/>
          <a:stretch>
            <a:fillRect/>
          </a:stretch>
        </p:blipFill>
        <p:spPr>
          <a:xfrm>
            <a:off x="468313" y="5922003"/>
            <a:ext cx="6385713" cy="2403788"/>
          </a:xfrm>
          <a:prstGeom prst="rect">
            <a:avLst/>
          </a:prstGeom>
        </p:spPr>
      </p:pic>
      <p:sp>
        <p:nvSpPr>
          <p:cNvPr id="3" name="テキスト ボックス 2">
            <a:extLst>
              <a:ext uri="{FF2B5EF4-FFF2-40B4-BE49-F238E27FC236}">
                <a16:creationId xmlns:a16="http://schemas.microsoft.com/office/drawing/2014/main" id="{8811C82E-0EE8-794C-A961-823FA6EA2F0F}"/>
              </a:ext>
            </a:extLst>
          </p:cNvPr>
          <p:cNvSpPr txBox="1"/>
          <p:nvPr/>
        </p:nvSpPr>
        <p:spPr>
          <a:xfrm>
            <a:off x="681654" y="9980253"/>
            <a:ext cx="2621230" cy="246221"/>
          </a:xfrm>
          <a:prstGeom prst="rect">
            <a:avLst/>
          </a:prstGeom>
          <a:noFill/>
        </p:spPr>
        <p:txBody>
          <a:bodyPr wrap="none" rtlCol="0">
            <a:spAutoFit/>
          </a:bodyPr>
          <a:lstStyle/>
          <a:p>
            <a:r>
              <a:rPr kumimoji="1" lang="en-US" altLang="ja-JP" sz="1000" dirty="0">
                <a:latin typeface="Meiryo" panose="020B0604030504040204" pitchFamily="34" charset="-128"/>
                <a:ea typeface="Meiryo" panose="020B0604030504040204" pitchFamily="34" charset="-128"/>
              </a:rPr>
              <a:t>※</a:t>
            </a:r>
            <a:r>
              <a:rPr kumimoji="1" lang="ja-JP" altLang="en-US" sz="1000">
                <a:latin typeface="Meiryo" panose="020B0604030504040204" pitchFamily="34" charset="-128"/>
                <a:ea typeface="Meiryo" panose="020B0604030504040204" pitchFamily="34" charset="-128"/>
              </a:rPr>
              <a:t>既存の商品等のブラッシュアップも対象</a:t>
            </a:r>
          </a:p>
        </p:txBody>
      </p:sp>
    </p:spTree>
    <p:extLst>
      <p:ext uri="{BB962C8B-B14F-4D97-AF65-F5344CB8AC3E}">
        <p14:creationId xmlns:p14="http://schemas.microsoft.com/office/powerpoint/2010/main" val="380604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2485" y="376268"/>
            <a:ext cx="3528219" cy="307777"/>
          </a:xfrm>
          <a:prstGeom prst="rect">
            <a:avLst/>
          </a:prstGeom>
          <a:noFill/>
        </p:spPr>
        <p:txBody>
          <a:bodyPr wrap="square" rtlCol="0">
            <a:spAutoFit/>
          </a:bodyPr>
          <a:lstStyle/>
          <a:p>
            <a:r>
              <a:rPr lang="ja-JP" altLang="en-US" sz="1400" b="1">
                <a:latin typeface="Meiryo" panose="020B0604030504040204" pitchFamily="34" charset="-128"/>
                <a:ea typeface="Meiryo" panose="020B0604030504040204" pitchFamily="34" charset="-128"/>
              </a:rPr>
              <a:t>５．</a:t>
            </a:r>
            <a:r>
              <a:rPr lang="ja-JP" altLang="en-US" sz="1400" b="1" dirty="0">
                <a:latin typeface="Meiryo" panose="020B0604030504040204" pitchFamily="34" charset="-128"/>
                <a:ea typeface="Meiryo" panose="020B0604030504040204" pitchFamily="34" charset="-128"/>
              </a:rPr>
              <a:t>事業費の交付について</a:t>
            </a:r>
          </a:p>
        </p:txBody>
      </p:sp>
      <p:sp>
        <p:nvSpPr>
          <p:cNvPr id="24" name="テキスト ボックス 23"/>
          <p:cNvSpPr txBox="1"/>
          <p:nvPr/>
        </p:nvSpPr>
        <p:spPr>
          <a:xfrm>
            <a:off x="468313" y="621393"/>
            <a:ext cx="6372225" cy="1610697"/>
          </a:xfrm>
          <a:prstGeom prst="rect">
            <a:avLst/>
          </a:prstGeom>
          <a:noFill/>
        </p:spPr>
        <p:txBody>
          <a:bodyPr wrap="square" rtlCol="0">
            <a:spAutoFit/>
          </a:bodyPr>
          <a:lstStyle/>
          <a:p>
            <a:pPr>
              <a:lnSpc>
                <a:spcPts val="1600"/>
              </a:lnSpc>
            </a:pPr>
            <a:r>
              <a:rPr lang="ja-JP" altLang="en-US" sz="1200" dirty="0">
                <a:latin typeface="Meiryo" panose="020B0604030504040204" pitchFamily="34" charset="-128"/>
                <a:ea typeface="Meiryo" panose="020B0604030504040204" pitchFamily="34" charset="-128"/>
              </a:rPr>
              <a:t>　石工の郷八代プロジェクトの審査を通過した提案者は、協議会より予算の範囲内において、事業費の一部または全部を交付いたします。</a:t>
            </a:r>
          </a:p>
          <a:p>
            <a:r>
              <a:rPr lang="ja-JP" altLang="en-US" sz="1200" dirty="0">
                <a:latin typeface="Meiryo" panose="020B0604030504040204" pitchFamily="34" charset="-128"/>
                <a:ea typeface="Meiryo" panose="020B0604030504040204" pitchFamily="34" charset="-128"/>
              </a:rPr>
              <a:t>　事業実施に必要な対象経費は、別紙１に定めるものとします。（</a:t>
            </a:r>
            <a:r>
              <a:rPr lang="en-US" altLang="ja-JP" sz="1200" dirty="0">
                <a:latin typeface="Meiryo" panose="020B0604030504040204" pitchFamily="34" charset="-128"/>
                <a:ea typeface="Meiryo" panose="020B0604030504040204" pitchFamily="34" charset="-128"/>
              </a:rPr>
              <a:t>※</a:t>
            </a:r>
            <a:r>
              <a:rPr lang="ja-JP" altLang="en-US" sz="1200" dirty="0">
                <a:latin typeface="Meiryo" panose="020B0604030504040204" pitchFamily="34" charset="-128"/>
                <a:ea typeface="Meiryo" panose="020B0604030504040204" pitchFamily="34" charset="-128"/>
              </a:rPr>
              <a:t>いずれの額も消費税額及び地方消費税額を含みます。）</a:t>
            </a:r>
            <a:endParaRPr lang="en-US" altLang="ja-JP" sz="1200" dirty="0">
              <a:latin typeface="Meiryo" panose="020B0604030504040204" pitchFamily="34" charset="-128"/>
              <a:ea typeface="Meiryo" panose="020B0604030504040204" pitchFamily="34" charset="-128"/>
            </a:endParaRPr>
          </a:p>
          <a:p>
            <a:endParaRPr lang="ja-JP" altLang="en-US" sz="1200" dirty="0">
              <a:latin typeface="Meiryo" panose="020B0604030504040204" pitchFamily="34" charset="-128"/>
              <a:ea typeface="Meiryo" panose="020B0604030504040204" pitchFamily="34" charset="-128"/>
            </a:endParaRPr>
          </a:p>
          <a:p>
            <a:r>
              <a:rPr lang="ja-JP" altLang="en-US" sz="1200" dirty="0">
                <a:latin typeface="Meiryo" panose="020B0604030504040204" pitchFamily="34" charset="-128"/>
                <a:ea typeface="Meiryo" panose="020B0604030504040204" pitchFamily="34" charset="-128"/>
              </a:rPr>
              <a:t>　１件あたりの事業において協議会が交付する事業費の額は、</a:t>
            </a:r>
            <a:r>
              <a:rPr lang="en-US" altLang="ja-JP" sz="1200" u="sng" dirty="0">
                <a:latin typeface="Meiryo" panose="020B0604030504040204" pitchFamily="34" charset="-128"/>
                <a:ea typeface="Meiryo" panose="020B0604030504040204" pitchFamily="34" charset="-128"/>
              </a:rPr>
              <a:t>①</a:t>
            </a:r>
            <a:r>
              <a:rPr lang="ja-JP" altLang="en-US" sz="1200" u="sng" dirty="0">
                <a:latin typeface="Meiryo" panose="020B0604030504040204" pitchFamily="34" charset="-128"/>
                <a:ea typeface="Meiryo" panose="020B0604030504040204" pitchFamily="34" charset="-128"/>
              </a:rPr>
              <a:t>商品部門、②体験部門においては上限１０万円とします。③自由提案部門につきましては、上限５０万円</a:t>
            </a:r>
            <a:r>
              <a:rPr lang="ja-JP" altLang="en-US" sz="1200" dirty="0">
                <a:latin typeface="Meiryo" panose="020B0604030504040204" pitchFamily="34" charset="-128"/>
                <a:ea typeface="Meiryo" panose="020B0604030504040204" pitchFamily="34" charset="-128"/>
              </a:rPr>
              <a:t>とし、必要対象経費全額を交付いたします。</a:t>
            </a:r>
          </a:p>
        </p:txBody>
      </p:sp>
      <p:sp>
        <p:nvSpPr>
          <p:cNvPr id="25" name="テキスト ボックス 24"/>
          <p:cNvSpPr txBox="1"/>
          <p:nvPr/>
        </p:nvSpPr>
        <p:spPr>
          <a:xfrm>
            <a:off x="2484" y="2421608"/>
            <a:ext cx="3528219" cy="307777"/>
          </a:xfrm>
          <a:prstGeom prst="rect">
            <a:avLst/>
          </a:prstGeom>
          <a:noFill/>
        </p:spPr>
        <p:txBody>
          <a:bodyPr wrap="square" rtlCol="0">
            <a:spAutoFit/>
          </a:bodyPr>
          <a:lstStyle/>
          <a:p>
            <a:r>
              <a:rPr lang="ja-JP" altLang="en-US" sz="1400" b="1">
                <a:latin typeface="Meiryo" panose="020B0604030504040204" pitchFamily="34" charset="-128"/>
                <a:ea typeface="Meiryo" panose="020B0604030504040204" pitchFamily="34" charset="-128"/>
              </a:rPr>
              <a:t>６．</a:t>
            </a:r>
            <a:r>
              <a:rPr lang="ja-JP" altLang="en-US" sz="1400" b="1" dirty="0">
                <a:latin typeface="Meiryo" panose="020B0604030504040204" pitchFamily="34" charset="-128"/>
                <a:ea typeface="Meiryo" panose="020B0604030504040204" pitchFamily="34" charset="-128"/>
              </a:rPr>
              <a:t>応募条件について</a:t>
            </a:r>
          </a:p>
        </p:txBody>
      </p:sp>
      <p:sp>
        <p:nvSpPr>
          <p:cNvPr id="26" name="テキスト ボックス 25"/>
          <p:cNvSpPr txBox="1"/>
          <p:nvPr/>
        </p:nvSpPr>
        <p:spPr>
          <a:xfrm>
            <a:off x="508584" y="2670322"/>
            <a:ext cx="6331118" cy="542456"/>
          </a:xfrm>
          <a:prstGeom prst="rect">
            <a:avLst/>
          </a:prstGeom>
          <a:noFill/>
        </p:spPr>
        <p:txBody>
          <a:bodyPr wrap="square" rtlCol="0">
            <a:spAutoFit/>
          </a:bodyPr>
          <a:lstStyle/>
          <a:p>
            <a:pPr>
              <a:lnSpc>
                <a:spcPts val="1800"/>
              </a:lnSpc>
            </a:pPr>
            <a:r>
              <a:rPr lang="ja-JP" altLang="en-US" sz="1200">
                <a:latin typeface="Meiryo" panose="020B0604030504040204" pitchFamily="34" charset="-128"/>
                <a:ea typeface="Meiryo" panose="020B0604030504040204" pitchFamily="34" charset="-128"/>
              </a:rPr>
              <a:t>企業、団体、事業者、個人など組織の法的な形態は問わないものとするが、以下の条件を全て満たす方に限る。</a:t>
            </a:r>
            <a:endParaRPr lang="en-US" altLang="ja-JP" sz="1200" dirty="0">
              <a:latin typeface="Meiryo" panose="020B0604030504040204" pitchFamily="34" charset="-128"/>
              <a:ea typeface="Meiryo" panose="020B0604030504040204" pitchFamily="34" charset="-128"/>
            </a:endParaRPr>
          </a:p>
        </p:txBody>
      </p:sp>
      <p:sp>
        <p:nvSpPr>
          <p:cNvPr id="27" name="テキスト ボックス 26"/>
          <p:cNvSpPr txBox="1"/>
          <p:nvPr/>
        </p:nvSpPr>
        <p:spPr>
          <a:xfrm>
            <a:off x="489534" y="3172941"/>
            <a:ext cx="6350168" cy="4939814"/>
          </a:xfrm>
          <a:prstGeom prst="rect">
            <a:avLst/>
          </a:prstGeom>
          <a:noFill/>
        </p:spPr>
        <p:txBody>
          <a:bodyPr wrap="square" lIns="72000" rIns="72000" rtlCol="0">
            <a:spAutoFit/>
          </a:bodyPr>
          <a:lstStyle/>
          <a:p>
            <a:pPr>
              <a:lnSpc>
                <a:spcPts val="1400"/>
              </a:lnSpc>
            </a:pPr>
            <a:r>
              <a:rPr lang="ja-JP" altLang="en-US" sz="1100" dirty="0">
                <a:latin typeface="Meiryo" panose="020B0604030504040204" pitchFamily="34" charset="-128"/>
                <a:ea typeface="Meiryo" panose="020B0604030504040204" pitchFamily="34" charset="-128"/>
              </a:rPr>
              <a:t>（１）企業、事業者の場合は、主</a:t>
            </a:r>
            <a:r>
              <a:rPr lang="ja-JP" altLang="en-US" sz="1100">
                <a:latin typeface="Meiryo" panose="020B0604030504040204" pitchFamily="34" charset="-128"/>
                <a:ea typeface="Meiryo" panose="020B0604030504040204" pitchFamily="34" charset="-128"/>
              </a:rPr>
              <a:t>たる事業所また</a:t>
            </a:r>
            <a:r>
              <a:rPr lang="ja-JP" altLang="en-US" sz="1100" dirty="0">
                <a:latin typeface="Meiryo" panose="020B0604030504040204" pitchFamily="34" charset="-128"/>
                <a:ea typeface="Meiryo" panose="020B0604030504040204" pitchFamily="34" charset="-128"/>
              </a:rPr>
              <a:t>は本店</a:t>
            </a:r>
            <a:r>
              <a:rPr lang="ja-JP" altLang="en-US" sz="1100">
                <a:latin typeface="Meiryo" panose="020B0604030504040204" pitchFamily="34" charset="-128"/>
                <a:ea typeface="Meiryo" panose="020B0604030504040204" pitchFamily="34" charset="-128"/>
              </a:rPr>
              <a:t>等が</a:t>
            </a:r>
            <a:r>
              <a:rPr lang="ja-JP" altLang="en-US" sz="1100" u="sng">
                <a:latin typeface="Meiryo" panose="020B0604030504040204" pitchFamily="34" charset="-128"/>
                <a:ea typeface="Meiryo" panose="020B0604030504040204" pitchFamily="34" charset="-128"/>
              </a:rPr>
              <a:t>八代市内に</a:t>
            </a:r>
            <a:r>
              <a:rPr lang="ja-JP" altLang="en-US" sz="1100" u="sng" dirty="0">
                <a:latin typeface="Meiryo" panose="020B0604030504040204" pitchFamily="34" charset="-128"/>
                <a:ea typeface="Meiryo" panose="020B0604030504040204" pitchFamily="34" charset="-128"/>
              </a:rPr>
              <a:t>実在</a:t>
            </a:r>
            <a:r>
              <a:rPr lang="ja-JP" altLang="en-US" sz="1100" dirty="0">
                <a:latin typeface="Meiryo" panose="020B0604030504040204" pitchFamily="34" charset="-128"/>
                <a:ea typeface="Meiryo" panose="020B0604030504040204" pitchFamily="34" charset="-128"/>
              </a:rPr>
              <a:t>する</a:t>
            </a:r>
            <a:r>
              <a:rPr lang="ja-JP" altLang="en-US" sz="1100">
                <a:latin typeface="Meiryo" panose="020B0604030504040204" pitchFamily="34" charset="-128"/>
                <a:ea typeface="Meiryo" panose="020B0604030504040204" pitchFamily="34" charset="-128"/>
              </a:rPr>
              <a:t>こと。</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（２）個人の場合は</a:t>
            </a:r>
            <a:r>
              <a:rPr lang="ja-JP" altLang="en-US" sz="1100" u="sng">
                <a:latin typeface="Meiryo" panose="020B0604030504040204" pitchFamily="34" charset="-128"/>
                <a:ea typeface="Meiryo" panose="020B0604030504040204" pitchFamily="34" charset="-128"/>
              </a:rPr>
              <a:t>八代市内在住</a:t>
            </a:r>
            <a:r>
              <a:rPr lang="ja-JP" altLang="en-US" sz="1100">
                <a:latin typeface="Meiryo" panose="020B0604030504040204" pitchFamily="34" charset="-128"/>
                <a:ea typeface="Meiryo" panose="020B0604030504040204" pitchFamily="34" charset="-128"/>
              </a:rPr>
              <a:t>であること。</a:t>
            </a:r>
            <a:endParaRPr lang="ja-JP" altLang="en-US"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（３）</a:t>
            </a:r>
            <a:r>
              <a:rPr lang="ja-JP" altLang="en-US" sz="1100" dirty="0">
                <a:latin typeface="Meiryo" panose="020B0604030504040204" pitchFamily="34" charset="-128"/>
                <a:ea typeface="Meiryo" panose="020B0604030504040204" pitchFamily="34" charset="-128"/>
              </a:rPr>
              <a:t>協議会の事業目的に賛同する者であること。</a:t>
            </a:r>
          </a:p>
          <a:p>
            <a:pPr>
              <a:lnSpc>
                <a:spcPts val="1400"/>
              </a:lnSpc>
            </a:pPr>
            <a:r>
              <a:rPr lang="ja-JP" altLang="en-US" sz="1100">
                <a:latin typeface="Meiryo" panose="020B0604030504040204" pitchFamily="34" charset="-128"/>
                <a:ea typeface="Meiryo" panose="020B0604030504040204" pitchFamily="34" charset="-128"/>
              </a:rPr>
              <a:t>（４）事業</a:t>
            </a:r>
            <a:r>
              <a:rPr lang="ja-JP" altLang="en-US" sz="1100" dirty="0">
                <a:latin typeface="Meiryo" panose="020B0604030504040204" pitchFamily="34" charset="-128"/>
                <a:ea typeface="Meiryo" panose="020B0604030504040204" pitchFamily="34" charset="-128"/>
              </a:rPr>
              <a:t>の目的</a:t>
            </a:r>
            <a:r>
              <a:rPr lang="ja-JP" altLang="en-US" sz="1100">
                <a:latin typeface="Meiryo" panose="020B0604030504040204" pitchFamily="34" charset="-128"/>
                <a:ea typeface="Meiryo" panose="020B0604030504040204" pitchFamily="34" charset="-128"/>
              </a:rPr>
              <a:t>達成のために必要な</a:t>
            </a:r>
            <a:r>
              <a:rPr lang="ja-JP" altLang="en-US" sz="1100" dirty="0">
                <a:latin typeface="Meiryo" panose="020B0604030504040204" pitchFamily="34" charset="-128"/>
                <a:ea typeface="Meiryo" panose="020B0604030504040204" pitchFamily="34" charset="-128"/>
              </a:rPr>
              <a:t>企画立案</a:t>
            </a:r>
            <a:r>
              <a:rPr lang="ja-JP" altLang="en-US" sz="1100">
                <a:latin typeface="Meiryo" panose="020B0604030504040204" pitchFamily="34" charset="-128"/>
                <a:ea typeface="Meiryo" panose="020B0604030504040204" pitchFamily="34" charset="-128"/>
              </a:rPr>
              <a:t>・製作・事業実施・精算業務に</a:t>
            </a:r>
            <a:r>
              <a:rPr lang="ja-JP" altLang="en-US" sz="1100" dirty="0">
                <a:latin typeface="Meiryo" panose="020B0604030504040204" pitchFamily="34" charset="-128"/>
                <a:ea typeface="Meiryo" panose="020B0604030504040204" pitchFamily="34" charset="-128"/>
              </a:rPr>
              <a:t>関して、</a:t>
            </a:r>
            <a:r>
              <a:rPr lang="ja-JP" altLang="en-US" sz="1100">
                <a:latin typeface="Meiryo" panose="020B0604030504040204" pitchFamily="34" charset="-128"/>
                <a:ea typeface="Meiryo" panose="020B0604030504040204" pitchFamily="34" charset="-128"/>
              </a:rPr>
              <a:t>ノウハウや</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　　　技術を有している</a:t>
            </a:r>
            <a:r>
              <a:rPr lang="ja-JP" altLang="en-US" sz="1100" dirty="0">
                <a:latin typeface="Meiryo" panose="020B0604030504040204" pitchFamily="34" charset="-128"/>
                <a:ea typeface="Meiryo" panose="020B0604030504040204" pitchFamily="34" charset="-128"/>
              </a:rPr>
              <a:t>こと。</a:t>
            </a:r>
          </a:p>
          <a:p>
            <a:pPr>
              <a:lnSpc>
                <a:spcPts val="1400"/>
              </a:lnSpc>
            </a:pPr>
            <a:r>
              <a:rPr lang="ja-JP" altLang="en-US" sz="1100">
                <a:latin typeface="Meiryo" panose="020B0604030504040204" pitchFamily="34" charset="-128"/>
                <a:ea typeface="Meiryo" panose="020B0604030504040204" pitchFamily="34" charset="-128"/>
              </a:rPr>
              <a:t>（５）</a:t>
            </a:r>
            <a:r>
              <a:rPr lang="ja-JP" altLang="en-US" sz="1100" dirty="0">
                <a:latin typeface="Meiryo" panose="020B0604030504040204" pitchFamily="34" charset="-128"/>
                <a:ea typeface="Meiryo" panose="020B0604030504040204" pitchFamily="34" charset="-128"/>
              </a:rPr>
              <a:t>協議会側からの緊急の打ち合わせ等が必要な時に、迅速に対応できること。</a:t>
            </a:r>
          </a:p>
          <a:p>
            <a:pPr>
              <a:lnSpc>
                <a:spcPts val="1400"/>
              </a:lnSpc>
            </a:pPr>
            <a:r>
              <a:rPr lang="ja-JP" altLang="en-US" sz="1100">
                <a:latin typeface="Meiryo" panose="020B0604030504040204" pitchFamily="34" charset="-128"/>
                <a:ea typeface="Meiryo" panose="020B0604030504040204" pitchFamily="34" charset="-128"/>
              </a:rPr>
              <a:t>（６）</a:t>
            </a:r>
            <a:r>
              <a:rPr lang="ja-JP" altLang="en-US" sz="1100" dirty="0">
                <a:latin typeface="Meiryo" panose="020B0604030504040204" pitchFamily="34" charset="-128"/>
                <a:ea typeface="Meiryo" panose="020B0604030504040204" pitchFamily="34" charset="-128"/>
              </a:rPr>
              <a:t>会社更生法（平成</a:t>
            </a:r>
            <a:r>
              <a:rPr lang="en-US" altLang="ja-JP" sz="1100" dirty="0">
                <a:latin typeface="Meiryo" panose="020B0604030504040204" pitchFamily="34" charset="-128"/>
                <a:ea typeface="Meiryo" panose="020B0604030504040204" pitchFamily="34" charset="-128"/>
              </a:rPr>
              <a:t>14</a:t>
            </a:r>
            <a:r>
              <a:rPr lang="ja-JP" altLang="en-US" sz="1100" dirty="0">
                <a:latin typeface="Meiryo" panose="020B0604030504040204" pitchFamily="34" charset="-128"/>
                <a:ea typeface="Meiryo" panose="020B0604030504040204" pitchFamily="34" charset="-128"/>
              </a:rPr>
              <a:t>年法律第</a:t>
            </a:r>
            <a:r>
              <a:rPr lang="en-US" altLang="ja-JP" sz="1100" dirty="0">
                <a:latin typeface="Meiryo" panose="020B0604030504040204" pitchFamily="34" charset="-128"/>
                <a:ea typeface="Meiryo" panose="020B0604030504040204" pitchFamily="34" charset="-128"/>
              </a:rPr>
              <a:t>154</a:t>
            </a:r>
            <a:r>
              <a:rPr lang="ja-JP" altLang="en-US" sz="1100" dirty="0">
                <a:latin typeface="Meiryo" panose="020B0604030504040204" pitchFamily="34" charset="-128"/>
                <a:ea typeface="Meiryo" panose="020B0604030504040204" pitchFamily="34" charset="-128"/>
              </a:rPr>
              <a:t>号）又は民事再生法（平成</a:t>
            </a:r>
            <a:r>
              <a:rPr lang="en-US" altLang="ja-JP" sz="1100" dirty="0">
                <a:latin typeface="Meiryo" panose="020B0604030504040204" pitchFamily="34" charset="-128"/>
                <a:ea typeface="Meiryo" panose="020B0604030504040204" pitchFamily="34" charset="-128"/>
              </a:rPr>
              <a:t>11</a:t>
            </a:r>
            <a:r>
              <a:rPr lang="ja-JP" altLang="en-US" sz="1100" dirty="0">
                <a:latin typeface="Meiryo" panose="020B0604030504040204" pitchFamily="34" charset="-128"/>
                <a:ea typeface="Meiryo" panose="020B0604030504040204" pitchFamily="34" charset="-128"/>
              </a:rPr>
              <a:t>年法律第</a:t>
            </a:r>
            <a:r>
              <a:rPr lang="en-US" altLang="ja-JP" sz="1100" dirty="0">
                <a:latin typeface="Meiryo" panose="020B0604030504040204" pitchFamily="34" charset="-128"/>
                <a:ea typeface="Meiryo" panose="020B0604030504040204" pitchFamily="34" charset="-128"/>
              </a:rPr>
              <a:t>225</a:t>
            </a:r>
            <a:r>
              <a:rPr lang="ja-JP" altLang="en-US" sz="1100" dirty="0">
                <a:latin typeface="Meiryo" panose="020B0604030504040204" pitchFamily="34" charset="-128"/>
                <a:ea typeface="Meiryo" panose="020B0604030504040204" pitchFamily="34" charset="-128"/>
              </a:rPr>
              <a:t>号</a:t>
            </a:r>
            <a:r>
              <a:rPr lang="ja-JP" altLang="en-US" sz="1100">
                <a:latin typeface="Meiryo" panose="020B0604030504040204" pitchFamily="34" charset="-128"/>
                <a:ea typeface="Meiryo" panose="020B0604030504040204" pitchFamily="34" charset="-128"/>
              </a:rPr>
              <a:t>）に基づき</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　　　再生</a:t>
            </a:r>
            <a:r>
              <a:rPr lang="ja-JP" altLang="en-US" sz="1100" dirty="0">
                <a:latin typeface="Meiryo" panose="020B0604030504040204" pitchFamily="34" charset="-128"/>
                <a:ea typeface="Meiryo" panose="020B0604030504040204" pitchFamily="34" charset="-128"/>
              </a:rPr>
              <a:t>手続開始または民事再生手続開始の申立てがなされている者でないこと。</a:t>
            </a:r>
          </a:p>
          <a:p>
            <a:pPr>
              <a:lnSpc>
                <a:spcPts val="1400"/>
              </a:lnSpc>
            </a:pPr>
            <a:r>
              <a:rPr lang="ja-JP" altLang="en-US" sz="1100">
                <a:latin typeface="Meiryo" panose="020B0604030504040204" pitchFamily="34" charset="-128"/>
                <a:ea typeface="Meiryo" panose="020B0604030504040204" pitchFamily="34" charset="-128"/>
              </a:rPr>
              <a:t>（７）</a:t>
            </a:r>
            <a:r>
              <a:rPr lang="ja-JP" altLang="en-US" sz="1100" dirty="0">
                <a:latin typeface="Meiryo" panose="020B0604030504040204" pitchFamily="34" charset="-128"/>
                <a:ea typeface="Meiryo" panose="020B0604030504040204" pitchFamily="34" charset="-128"/>
              </a:rPr>
              <a:t>地方自治法施行令（昭和</a:t>
            </a:r>
            <a:r>
              <a:rPr lang="en-US" altLang="ja-JP" sz="1100" dirty="0">
                <a:latin typeface="Meiryo" panose="020B0604030504040204" pitchFamily="34" charset="-128"/>
                <a:ea typeface="Meiryo" panose="020B0604030504040204" pitchFamily="34" charset="-128"/>
              </a:rPr>
              <a:t>22</a:t>
            </a:r>
            <a:r>
              <a:rPr lang="ja-JP" altLang="en-US" sz="1100" dirty="0">
                <a:latin typeface="Meiryo" panose="020B0604030504040204" pitchFamily="34" charset="-128"/>
                <a:ea typeface="Meiryo" panose="020B0604030504040204" pitchFamily="34" charset="-128"/>
              </a:rPr>
              <a:t>年政令第</a:t>
            </a:r>
            <a:r>
              <a:rPr lang="en-US" altLang="ja-JP" sz="1100" dirty="0">
                <a:latin typeface="Meiryo" panose="020B0604030504040204" pitchFamily="34" charset="-128"/>
                <a:ea typeface="Meiryo" panose="020B0604030504040204" pitchFamily="34" charset="-128"/>
              </a:rPr>
              <a:t>16</a:t>
            </a:r>
            <a:r>
              <a:rPr lang="ja-JP" altLang="en-US" sz="1100" dirty="0">
                <a:latin typeface="Meiryo" panose="020B0604030504040204" pitchFamily="34" charset="-128"/>
                <a:ea typeface="Meiryo" panose="020B0604030504040204" pitchFamily="34" charset="-128"/>
              </a:rPr>
              <a:t>号）第</a:t>
            </a:r>
            <a:r>
              <a:rPr lang="en-US" altLang="ja-JP" sz="1100" dirty="0">
                <a:latin typeface="Meiryo" panose="020B0604030504040204" pitchFamily="34" charset="-128"/>
                <a:ea typeface="Meiryo" panose="020B0604030504040204" pitchFamily="34" charset="-128"/>
              </a:rPr>
              <a:t>167</a:t>
            </a:r>
            <a:r>
              <a:rPr lang="ja-JP" altLang="en-US" sz="1100" dirty="0">
                <a:latin typeface="Meiryo" panose="020B0604030504040204" pitchFamily="34" charset="-128"/>
                <a:ea typeface="Meiryo" panose="020B0604030504040204" pitchFamily="34" charset="-128"/>
              </a:rPr>
              <a:t>条の４の規定に該当する者</a:t>
            </a:r>
            <a:r>
              <a:rPr lang="ja-JP" altLang="en-US" sz="1100">
                <a:latin typeface="Meiryo" panose="020B0604030504040204" pitchFamily="34" charset="-128"/>
                <a:ea typeface="Meiryo" panose="020B0604030504040204" pitchFamily="34" charset="-128"/>
              </a:rPr>
              <a:t>でないこと。</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（８）国及び地方自治体の契約に係る指名停止処分を受けていない者であること。</a:t>
            </a:r>
          </a:p>
          <a:p>
            <a:pPr>
              <a:lnSpc>
                <a:spcPts val="1400"/>
              </a:lnSpc>
            </a:pPr>
            <a:r>
              <a:rPr lang="ja-JP" altLang="en-US" sz="1100">
                <a:latin typeface="Meiryo" panose="020B0604030504040204" pitchFamily="34" charset="-128"/>
                <a:ea typeface="Meiryo" panose="020B0604030504040204" pitchFamily="34" charset="-128"/>
              </a:rPr>
              <a:t>（９）税の滞納がないこと。</a:t>
            </a:r>
          </a:p>
          <a:p>
            <a:pPr>
              <a:lnSpc>
                <a:spcPts val="1400"/>
              </a:lnSpc>
            </a:pPr>
            <a:r>
              <a:rPr lang="ja-JP" altLang="en-US" sz="1100">
                <a:latin typeface="Meiryo" panose="020B0604030504040204" pitchFamily="34" charset="-128"/>
                <a:ea typeface="Meiryo" panose="020B0604030504040204" pitchFamily="34" charset="-128"/>
              </a:rPr>
              <a:t>（１０）応募日の６か月前から応募日までの間、金融機関において手形又は小切手を不渡りした者</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　　　でないこと。</a:t>
            </a:r>
          </a:p>
          <a:p>
            <a:pPr>
              <a:lnSpc>
                <a:spcPts val="1400"/>
              </a:lnSpc>
            </a:pPr>
            <a:r>
              <a:rPr lang="ja-JP" altLang="en-US" sz="1100">
                <a:latin typeface="Meiryo" panose="020B0604030504040204" pitchFamily="34" charset="-128"/>
                <a:ea typeface="Meiryo" panose="020B0604030504040204" pitchFamily="34" charset="-128"/>
              </a:rPr>
              <a:t>（</a:t>
            </a:r>
            <a:r>
              <a:rPr lang="en-US" altLang="ja-JP" sz="1100" dirty="0">
                <a:latin typeface="Meiryo" panose="020B0604030504040204" pitchFamily="34" charset="-128"/>
                <a:ea typeface="Meiryo" panose="020B0604030504040204" pitchFamily="34" charset="-128"/>
              </a:rPr>
              <a:t>1</a:t>
            </a:r>
            <a:r>
              <a:rPr lang="ja-JP" altLang="en-US" sz="1100">
                <a:latin typeface="Meiryo" panose="020B0604030504040204" pitchFamily="34" charset="-128"/>
                <a:ea typeface="Meiryo" panose="020B0604030504040204" pitchFamily="34" charset="-128"/>
              </a:rPr>
              <a:t>１）自己または自社の役員等が、次のいずれにも該当する者でないこと。及び次のイからキま</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　　　でに掲げる者が、その経営に実質的に関与していないこと。</a:t>
            </a:r>
          </a:p>
          <a:p>
            <a:pPr>
              <a:lnSpc>
                <a:spcPts val="1400"/>
              </a:lnSpc>
            </a:pPr>
            <a:r>
              <a:rPr lang="ja-JP" altLang="en-US" sz="1100">
                <a:latin typeface="Meiryo" panose="020B0604030504040204" pitchFamily="34" charset="-128"/>
                <a:ea typeface="Meiryo" panose="020B0604030504040204" pitchFamily="34" charset="-128"/>
              </a:rPr>
              <a:t>　　　　ア．暴力団（暴力団員による不当な行為の防止等に関する法律（平成３年法律第</a:t>
            </a:r>
            <a:r>
              <a:rPr lang="en-US" altLang="ja-JP" sz="1100" dirty="0">
                <a:latin typeface="Meiryo" panose="020B0604030504040204" pitchFamily="34" charset="-128"/>
                <a:ea typeface="Meiryo" panose="020B0604030504040204" pitchFamily="34" charset="-128"/>
              </a:rPr>
              <a:t>77</a:t>
            </a:r>
            <a:r>
              <a:rPr lang="ja-JP" altLang="en-US" sz="1100">
                <a:latin typeface="Meiryo" panose="020B0604030504040204" pitchFamily="34" charset="-128"/>
                <a:ea typeface="Meiryo" panose="020B0604030504040204" pitchFamily="34" charset="-128"/>
              </a:rPr>
              <a:t>号）</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　　　　　　第２条第２号に規定する暴力団をいう。以下同じ。）</a:t>
            </a:r>
          </a:p>
          <a:p>
            <a:pPr>
              <a:lnSpc>
                <a:spcPts val="1400"/>
              </a:lnSpc>
            </a:pPr>
            <a:r>
              <a:rPr lang="ja-JP" altLang="en-US" sz="1100">
                <a:latin typeface="Meiryo" panose="020B0604030504040204" pitchFamily="34" charset="-128"/>
                <a:ea typeface="Meiryo" panose="020B0604030504040204" pitchFamily="34" charset="-128"/>
              </a:rPr>
              <a:t>　　　　イ．暴力団員（暴力団員による不当な行為の防止等に関する法律第２条第６号に規定する</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　　　　　　暴力団員をいう。以下同じ。）</a:t>
            </a:r>
          </a:p>
          <a:p>
            <a:pPr>
              <a:lnSpc>
                <a:spcPts val="1400"/>
              </a:lnSpc>
            </a:pPr>
            <a:r>
              <a:rPr lang="ja-JP" altLang="en-US" sz="1100">
                <a:latin typeface="Meiryo" panose="020B0604030504040204" pitchFamily="34" charset="-128"/>
                <a:ea typeface="Meiryo" panose="020B0604030504040204" pitchFamily="34" charset="-128"/>
              </a:rPr>
              <a:t>　　　　ウ．暴力団員でなくなった日から５年を経過しない者</a:t>
            </a:r>
          </a:p>
          <a:p>
            <a:pPr>
              <a:lnSpc>
                <a:spcPts val="1400"/>
              </a:lnSpc>
            </a:pPr>
            <a:r>
              <a:rPr lang="ja-JP" altLang="en-US" sz="1100">
                <a:latin typeface="Meiryo" panose="020B0604030504040204" pitchFamily="34" charset="-128"/>
                <a:ea typeface="Meiryo" panose="020B0604030504040204" pitchFamily="34" charset="-128"/>
              </a:rPr>
              <a:t>　　　　エ．自己、自社若しくは第三者の不正な利益を図る目的または第三者に損害を与える目的</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　　　　　　をもって暴力団又は暴力団員を利用している者</a:t>
            </a:r>
          </a:p>
          <a:p>
            <a:pPr>
              <a:lnSpc>
                <a:spcPts val="1400"/>
              </a:lnSpc>
            </a:pPr>
            <a:r>
              <a:rPr lang="ja-JP" altLang="en-US" sz="1100">
                <a:latin typeface="Meiryo" panose="020B0604030504040204" pitchFamily="34" charset="-128"/>
                <a:ea typeface="Meiryo" panose="020B0604030504040204" pitchFamily="34" charset="-128"/>
              </a:rPr>
              <a:t>　　　　オ．暴力団または暴力団員に対して資金等を提供したり、便宜を供与する等直接的に、あ</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a:latin typeface="Meiryo" panose="020B0604030504040204" pitchFamily="34" charset="-128"/>
                <a:ea typeface="Meiryo" panose="020B0604030504040204" pitchFamily="34" charset="-128"/>
              </a:rPr>
              <a:t>　　　　　　るいは積極的に暴力団の維持運営に協力したり、関与している者</a:t>
            </a:r>
          </a:p>
          <a:p>
            <a:pPr>
              <a:lnSpc>
                <a:spcPts val="1400"/>
              </a:lnSpc>
            </a:pPr>
            <a:r>
              <a:rPr lang="ja-JP" altLang="en-US" sz="1100">
                <a:latin typeface="Meiryo" panose="020B0604030504040204" pitchFamily="34" charset="-128"/>
                <a:ea typeface="Meiryo" panose="020B0604030504040204" pitchFamily="34" charset="-128"/>
              </a:rPr>
              <a:t>　　　　カ．暴力団または暴力団員と社会的に非難されるべき関係を有している者</a:t>
            </a:r>
          </a:p>
          <a:p>
            <a:pPr>
              <a:lnSpc>
                <a:spcPts val="1400"/>
              </a:lnSpc>
            </a:pPr>
            <a:r>
              <a:rPr lang="ja-JP" altLang="en-US" sz="1100">
                <a:latin typeface="Meiryo" panose="020B0604030504040204" pitchFamily="34" charset="-128"/>
                <a:ea typeface="Meiryo" panose="020B0604030504040204" pitchFamily="34" charset="-128"/>
              </a:rPr>
              <a:t>　　　　キ．暴力団または暴力団員であることを知りながらこれらを利用している者</a:t>
            </a:r>
            <a:endParaRPr lang="en-US" altLang="ja-JP" sz="1100" dirty="0">
              <a:latin typeface="Meiryo" panose="020B0604030504040204" pitchFamily="34" charset="-128"/>
              <a:ea typeface="Meiryo" panose="020B0604030504040204" pitchFamily="34" charset="-128"/>
            </a:endParaRPr>
          </a:p>
        </p:txBody>
      </p:sp>
      <p:pic>
        <p:nvPicPr>
          <p:cNvPr id="20" name="図 19">
            <a:extLst>
              <a:ext uri="{FF2B5EF4-FFF2-40B4-BE49-F238E27FC236}">
                <a16:creationId xmlns:a16="http://schemas.microsoft.com/office/drawing/2014/main" id="{40C1AFBF-EA9A-0241-9149-C923DAC72A6D}"/>
              </a:ext>
            </a:extLst>
          </p:cNvPr>
          <p:cNvPicPr>
            <a:picLocks noChangeAspect="1"/>
          </p:cNvPicPr>
          <p:nvPr/>
        </p:nvPicPr>
        <p:blipFill>
          <a:blip r:embed="rId3"/>
          <a:stretch>
            <a:fillRect/>
          </a:stretch>
        </p:blipFill>
        <p:spPr>
          <a:xfrm>
            <a:off x="59634" y="10456"/>
            <a:ext cx="1893262" cy="294989"/>
          </a:xfrm>
          <a:prstGeom prst="rect">
            <a:avLst/>
          </a:prstGeom>
        </p:spPr>
      </p:pic>
      <p:sp>
        <p:nvSpPr>
          <p:cNvPr id="29" name="テキスト ボックス 28">
            <a:extLst>
              <a:ext uri="{FF2B5EF4-FFF2-40B4-BE49-F238E27FC236}">
                <a16:creationId xmlns:a16="http://schemas.microsoft.com/office/drawing/2014/main" id="{E4C1B8E6-F4F5-C94C-AF90-0B64898CD21F}"/>
              </a:ext>
            </a:extLst>
          </p:cNvPr>
          <p:cNvSpPr txBox="1"/>
          <p:nvPr/>
        </p:nvSpPr>
        <p:spPr>
          <a:xfrm>
            <a:off x="59634" y="9392225"/>
            <a:ext cx="3528219" cy="307777"/>
          </a:xfrm>
          <a:prstGeom prst="rect">
            <a:avLst/>
          </a:prstGeom>
          <a:noFill/>
        </p:spPr>
        <p:txBody>
          <a:bodyPr wrap="square" rtlCol="0">
            <a:spAutoFit/>
          </a:bodyPr>
          <a:lstStyle/>
          <a:p>
            <a:r>
              <a:rPr lang="ja-JP" altLang="en-US" sz="1400" b="1" dirty="0">
                <a:latin typeface="Meiryo" panose="020B0604030504040204" pitchFamily="34" charset="-128"/>
                <a:ea typeface="Meiryo" panose="020B0604030504040204" pitchFamily="34" charset="-128"/>
              </a:rPr>
              <a:t>８．審査・採択について</a:t>
            </a:r>
          </a:p>
        </p:txBody>
      </p:sp>
      <p:sp>
        <p:nvSpPr>
          <p:cNvPr id="30" name="テキスト ボックス 29">
            <a:extLst>
              <a:ext uri="{FF2B5EF4-FFF2-40B4-BE49-F238E27FC236}">
                <a16:creationId xmlns:a16="http://schemas.microsoft.com/office/drawing/2014/main" id="{B1B7E72F-8975-AD45-A307-FF5552C51623}"/>
              </a:ext>
            </a:extLst>
          </p:cNvPr>
          <p:cNvSpPr txBox="1"/>
          <p:nvPr/>
        </p:nvSpPr>
        <p:spPr>
          <a:xfrm>
            <a:off x="489534" y="9651265"/>
            <a:ext cx="6351004" cy="502702"/>
          </a:xfrm>
          <a:prstGeom prst="rect">
            <a:avLst/>
          </a:prstGeom>
          <a:noFill/>
        </p:spPr>
        <p:txBody>
          <a:bodyPr wrap="square" rtlCol="0">
            <a:spAutoFit/>
          </a:bodyPr>
          <a:lstStyle/>
          <a:p>
            <a:pPr>
              <a:lnSpc>
                <a:spcPts val="1600"/>
              </a:lnSpc>
            </a:pPr>
            <a:r>
              <a:rPr lang="ja-JP" altLang="en-US" sz="1200" u="sng">
                <a:latin typeface="Meiryo" panose="020B0604030504040204" pitchFamily="34" charset="-128"/>
                <a:ea typeface="Meiryo" panose="020B0604030504040204" pitchFamily="34" charset="-128"/>
              </a:rPr>
              <a:t>①体験部門、②商品部門につきましては応募書類の書面審査</a:t>
            </a:r>
            <a:r>
              <a:rPr lang="ja-JP" altLang="en-US" sz="1200">
                <a:latin typeface="Meiryo" panose="020B0604030504040204" pitchFamily="34" charset="-128"/>
                <a:ea typeface="Meiryo" panose="020B0604030504040204" pitchFamily="34" charset="-128"/>
              </a:rPr>
              <a:t>を経て、</a:t>
            </a:r>
            <a:r>
              <a:rPr lang="ja-JP" altLang="en-US" sz="1200" u="sng">
                <a:latin typeface="Meiryo" panose="020B0604030504040204" pitchFamily="34" charset="-128"/>
                <a:ea typeface="Meiryo" panose="020B0604030504040204" pitchFamily="34" charset="-128"/>
              </a:rPr>
              <a:t>③自由部門についてはプレゼンテーション審査</a:t>
            </a:r>
            <a:r>
              <a:rPr lang="ja-JP" altLang="en-US" sz="1200">
                <a:latin typeface="Meiryo" panose="020B0604030504040204" pitchFamily="34" charset="-128"/>
                <a:ea typeface="Meiryo" panose="020B0604030504040204" pitchFamily="34" charset="-128"/>
              </a:rPr>
              <a:t>を経て、事業</a:t>
            </a:r>
            <a:r>
              <a:rPr lang="ja-JP" altLang="en-US" sz="1200" dirty="0">
                <a:latin typeface="Meiryo" panose="020B0604030504040204" pitchFamily="34" charset="-128"/>
                <a:ea typeface="Meiryo" panose="020B0604030504040204" pitchFamily="34" charset="-128"/>
              </a:rPr>
              <a:t>実施者（採択者）を決定</a:t>
            </a:r>
            <a:r>
              <a:rPr lang="ja-JP" altLang="en-US" sz="1200">
                <a:latin typeface="Meiryo" panose="020B0604030504040204" pitchFamily="34" charset="-128"/>
                <a:ea typeface="Meiryo" panose="020B0604030504040204" pitchFamily="34" charset="-128"/>
              </a:rPr>
              <a:t>いたします。</a:t>
            </a:r>
            <a:endParaRPr lang="en-US" altLang="ja-JP" sz="1200" dirty="0">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1A14DDE7-A5E8-3541-A9CA-D8E5EECAD489}"/>
              </a:ext>
            </a:extLst>
          </p:cNvPr>
          <p:cNvSpPr txBox="1"/>
          <p:nvPr/>
        </p:nvSpPr>
        <p:spPr>
          <a:xfrm>
            <a:off x="3320" y="7944153"/>
            <a:ext cx="3528219" cy="307777"/>
          </a:xfrm>
          <a:prstGeom prst="rect">
            <a:avLst/>
          </a:prstGeom>
          <a:noFill/>
        </p:spPr>
        <p:txBody>
          <a:bodyPr wrap="square" rtlCol="0">
            <a:spAutoFit/>
          </a:bodyPr>
          <a:lstStyle/>
          <a:p>
            <a:r>
              <a:rPr lang="ja-JP" altLang="en-US" sz="1400" b="1" dirty="0">
                <a:latin typeface="Meiryo" panose="020B0604030504040204" pitchFamily="34" charset="-128"/>
                <a:ea typeface="Meiryo" panose="020B0604030504040204" pitchFamily="34" charset="-128"/>
              </a:rPr>
              <a:t>７．応募方法について</a:t>
            </a:r>
          </a:p>
        </p:txBody>
      </p:sp>
      <p:sp>
        <p:nvSpPr>
          <p:cNvPr id="12" name="テキスト ボックス 11">
            <a:extLst>
              <a:ext uri="{FF2B5EF4-FFF2-40B4-BE49-F238E27FC236}">
                <a16:creationId xmlns:a16="http://schemas.microsoft.com/office/drawing/2014/main" id="{9E57F211-D49B-1548-9433-66ECBA892870}"/>
              </a:ext>
            </a:extLst>
          </p:cNvPr>
          <p:cNvSpPr txBox="1"/>
          <p:nvPr/>
        </p:nvSpPr>
        <p:spPr>
          <a:xfrm>
            <a:off x="509420" y="8192867"/>
            <a:ext cx="6331118" cy="1170833"/>
          </a:xfrm>
          <a:prstGeom prst="rect">
            <a:avLst/>
          </a:prstGeom>
          <a:noFill/>
        </p:spPr>
        <p:txBody>
          <a:bodyPr wrap="square" rtlCol="0">
            <a:spAutoFit/>
          </a:bodyPr>
          <a:lstStyle/>
          <a:p>
            <a:pPr>
              <a:lnSpc>
                <a:spcPts val="1400"/>
              </a:lnSpc>
            </a:pPr>
            <a:r>
              <a:rPr lang="ja-JP" altLang="en-US" sz="1200" dirty="0">
                <a:latin typeface="Meiryo" panose="020B0604030504040204" pitchFamily="34" charset="-128"/>
                <a:ea typeface="Meiryo" panose="020B0604030504040204" pitchFamily="34" charset="-128"/>
              </a:rPr>
              <a:t>募集期間中に、以下の①～⑤の書類を協議会へ提出し応募することとします。</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①申請書（応募様式１）</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②事業プラン概要書（応募様式２）</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③事業プラン計画書（応募様式３）</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④必要対象経費明細表（応募様式４）</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a:t>
            </a:r>
            <a:r>
              <a:rPr lang="en-US" altLang="ja-JP" sz="1200" dirty="0">
                <a:latin typeface="Meiryo" panose="020B0604030504040204" pitchFamily="34" charset="-128"/>
                <a:ea typeface="Meiryo" panose="020B0604030504040204" pitchFamily="34" charset="-128"/>
              </a:rPr>
              <a:t>⑤</a:t>
            </a:r>
            <a:r>
              <a:rPr lang="ja-JP" altLang="en-US" sz="1200" dirty="0">
                <a:latin typeface="Meiryo" panose="020B0604030504040204" pitchFamily="34" charset="-128"/>
                <a:ea typeface="Meiryo" panose="020B0604030504040204" pitchFamily="34" charset="-128"/>
              </a:rPr>
              <a:t>応募資格等確認書（応募様式５）</a:t>
            </a:r>
            <a:endParaRPr lang="en-US" altLang="ja-JP" sz="12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71239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03238" y="1570578"/>
            <a:ext cx="6241465" cy="502702"/>
          </a:xfrm>
          <a:prstGeom prst="rect">
            <a:avLst/>
          </a:prstGeom>
          <a:noFill/>
        </p:spPr>
        <p:txBody>
          <a:bodyPr wrap="square" rtlCol="0">
            <a:spAutoFit/>
          </a:bodyPr>
          <a:lstStyle/>
          <a:p>
            <a:pPr>
              <a:lnSpc>
                <a:spcPts val="1600"/>
              </a:lnSpc>
            </a:pPr>
            <a:r>
              <a:rPr lang="ja-JP" altLang="en-US" sz="1200" b="1" dirty="0">
                <a:latin typeface="Meiryo" panose="020B0604030504040204" pitchFamily="34" charset="-128"/>
                <a:ea typeface="Meiryo" panose="020B0604030504040204" pitchFamily="34" charset="-128"/>
              </a:rPr>
              <a:t>◆評価項目</a:t>
            </a:r>
            <a:endParaRPr lang="en-US" altLang="ja-JP" sz="1200" b="1" dirty="0">
              <a:latin typeface="Meiryo" panose="020B0604030504040204" pitchFamily="34" charset="-128"/>
              <a:ea typeface="Meiryo" panose="020B0604030504040204" pitchFamily="34" charset="-128"/>
            </a:endParaRPr>
          </a:p>
          <a:p>
            <a:pPr>
              <a:lnSpc>
                <a:spcPts val="1600"/>
              </a:lnSpc>
            </a:pPr>
            <a:r>
              <a:rPr lang="ja-JP" altLang="en-US" sz="1200" dirty="0">
                <a:latin typeface="Meiryo" panose="020B0604030504040204" pitchFamily="34" charset="-128"/>
                <a:ea typeface="Meiryo" panose="020B0604030504040204" pitchFamily="34" charset="-128"/>
              </a:rPr>
              <a:t>　応募用紙を元に下記の評価項目を軸に審査を行います。</a:t>
            </a:r>
          </a:p>
        </p:txBody>
      </p:sp>
      <p:pic>
        <p:nvPicPr>
          <p:cNvPr id="7" name="図 6">
            <a:extLst>
              <a:ext uri="{FF2B5EF4-FFF2-40B4-BE49-F238E27FC236}">
                <a16:creationId xmlns:a16="http://schemas.microsoft.com/office/drawing/2014/main" id="{9FC66EDD-FB59-6D45-A559-9BF6F40BE1FD}"/>
              </a:ext>
            </a:extLst>
          </p:cNvPr>
          <p:cNvPicPr>
            <a:picLocks noChangeAspect="1"/>
          </p:cNvPicPr>
          <p:nvPr/>
        </p:nvPicPr>
        <p:blipFill>
          <a:blip r:embed="rId3"/>
          <a:stretch>
            <a:fillRect/>
          </a:stretch>
        </p:blipFill>
        <p:spPr>
          <a:xfrm>
            <a:off x="59634" y="10456"/>
            <a:ext cx="1893262" cy="294989"/>
          </a:xfrm>
          <a:prstGeom prst="rect">
            <a:avLst/>
          </a:prstGeom>
        </p:spPr>
      </p:pic>
      <p:sp>
        <p:nvSpPr>
          <p:cNvPr id="10" name="テキスト ボックス 9">
            <a:extLst>
              <a:ext uri="{FF2B5EF4-FFF2-40B4-BE49-F238E27FC236}">
                <a16:creationId xmlns:a16="http://schemas.microsoft.com/office/drawing/2014/main" id="{2DE7B5F1-C6CB-E048-B370-E8308CAC7008}"/>
              </a:ext>
            </a:extLst>
          </p:cNvPr>
          <p:cNvSpPr txBox="1"/>
          <p:nvPr/>
        </p:nvSpPr>
        <p:spPr>
          <a:xfrm>
            <a:off x="21146" y="3979652"/>
            <a:ext cx="3528219" cy="307777"/>
          </a:xfrm>
          <a:prstGeom prst="rect">
            <a:avLst/>
          </a:prstGeom>
          <a:noFill/>
        </p:spPr>
        <p:txBody>
          <a:bodyPr wrap="square" rtlCol="0">
            <a:spAutoFit/>
          </a:bodyPr>
          <a:lstStyle/>
          <a:p>
            <a:r>
              <a:rPr lang="ja-JP" altLang="en-US" sz="1400" b="1" dirty="0">
                <a:latin typeface="Meiryo" panose="020B0604030504040204" pitchFamily="34" charset="-128"/>
                <a:ea typeface="Meiryo" panose="020B0604030504040204" pitchFamily="34" charset="-128"/>
              </a:rPr>
              <a:t>９．事業プラン実施条件について</a:t>
            </a:r>
          </a:p>
        </p:txBody>
      </p:sp>
      <p:sp>
        <p:nvSpPr>
          <p:cNvPr id="15" name="テキスト ボックス 14">
            <a:extLst>
              <a:ext uri="{FF2B5EF4-FFF2-40B4-BE49-F238E27FC236}">
                <a16:creationId xmlns:a16="http://schemas.microsoft.com/office/drawing/2014/main" id="{AB9D5872-95FC-CE42-8EB2-CA8068271901}"/>
              </a:ext>
            </a:extLst>
          </p:cNvPr>
          <p:cNvSpPr txBox="1"/>
          <p:nvPr/>
        </p:nvSpPr>
        <p:spPr>
          <a:xfrm>
            <a:off x="468312" y="4269350"/>
            <a:ext cx="6372225" cy="502702"/>
          </a:xfrm>
          <a:prstGeom prst="rect">
            <a:avLst/>
          </a:prstGeom>
          <a:noFill/>
        </p:spPr>
        <p:txBody>
          <a:bodyPr wrap="square" rtlCol="0">
            <a:spAutoFit/>
          </a:bodyPr>
          <a:lstStyle/>
          <a:p>
            <a:pPr>
              <a:lnSpc>
                <a:spcPts val="1600"/>
              </a:lnSpc>
            </a:pPr>
            <a:r>
              <a:rPr lang="ja-JP" altLang="en-US" sz="1200" dirty="0">
                <a:latin typeface="Meiryo" panose="020B0604030504040204" pitchFamily="34" charset="-128"/>
                <a:ea typeface="Meiryo" panose="020B0604030504040204" pitchFamily="34" charset="-128"/>
              </a:rPr>
              <a:t>採択された提案者については以下の条件により、ご提案の事業プランに基づき取り組みを実施いただきます。</a:t>
            </a:r>
          </a:p>
        </p:txBody>
      </p:sp>
      <p:sp>
        <p:nvSpPr>
          <p:cNvPr id="16" name="テキスト ボックス 15">
            <a:extLst>
              <a:ext uri="{FF2B5EF4-FFF2-40B4-BE49-F238E27FC236}">
                <a16:creationId xmlns:a16="http://schemas.microsoft.com/office/drawing/2014/main" id="{089D655C-3D82-A045-A1AE-560CEDE90401}"/>
              </a:ext>
            </a:extLst>
          </p:cNvPr>
          <p:cNvSpPr txBox="1"/>
          <p:nvPr/>
        </p:nvSpPr>
        <p:spPr>
          <a:xfrm>
            <a:off x="503238" y="4778502"/>
            <a:ext cx="6337299" cy="5298886"/>
          </a:xfrm>
          <a:prstGeom prst="rect">
            <a:avLst/>
          </a:prstGeom>
          <a:noFill/>
        </p:spPr>
        <p:txBody>
          <a:bodyPr wrap="square" lIns="72000" rIns="72000" rtlCol="0">
            <a:spAutoFit/>
          </a:bodyPr>
          <a:lstStyle/>
          <a:p>
            <a:pPr>
              <a:lnSpc>
                <a:spcPts val="1400"/>
              </a:lnSpc>
            </a:pPr>
            <a:r>
              <a:rPr lang="ja-JP" altLang="en-US" sz="1100" dirty="0">
                <a:latin typeface="Meiryo" panose="020B0604030504040204" pitchFamily="34" charset="-128"/>
                <a:ea typeface="Meiryo" panose="020B0604030504040204" pitchFamily="34" charset="-128"/>
              </a:rPr>
              <a:t>（１）事業の</a:t>
            </a:r>
            <a:r>
              <a:rPr lang="ja-JP" altLang="en-US" sz="1100" u="sng" dirty="0">
                <a:latin typeface="Meiryo" panose="020B0604030504040204" pitchFamily="34" charset="-128"/>
                <a:ea typeface="Meiryo" panose="020B0604030504040204" pitchFamily="34" charset="-128"/>
              </a:rPr>
              <a:t>広報物には「石工の郷八代プロジェクト</a:t>
            </a:r>
            <a:r>
              <a:rPr lang="en-US" altLang="ja-JP" sz="1100" u="sng" dirty="0">
                <a:latin typeface="Meiryo" panose="020B0604030504040204" pitchFamily="34" charset="-128"/>
                <a:ea typeface="Meiryo" panose="020B0604030504040204" pitchFamily="34" charset="-128"/>
              </a:rPr>
              <a:t>〈</a:t>
            </a:r>
            <a:r>
              <a:rPr lang="ja-JP" altLang="en-US" sz="1100" u="sng" dirty="0">
                <a:latin typeface="Meiryo" panose="020B0604030504040204" pitchFamily="34" charset="-128"/>
                <a:ea typeface="Meiryo" panose="020B0604030504040204" pitchFamily="34" charset="-128"/>
              </a:rPr>
              <a:t>＃石プロ</a:t>
            </a:r>
            <a:r>
              <a:rPr lang="en-US" altLang="ja-JP" sz="1100" u="sng" dirty="0">
                <a:latin typeface="Meiryo" panose="020B0604030504040204" pitchFamily="34" charset="-128"/>
                <a:ea typeface="Meiryo" panose="020B0604030504040204" pitchFamily="34" charset="-128"/>
              </a:rPr>
              <a:t>〉</a:t>
            </a:r>
            <a:r>
              <a:rPr lang="ja-JP" altLang="en-US" sz="1100" u="sng" dirty="0">
                <a:latin typeface="Meiryo" panose="020B0604030504040204" pitchFamily="34" charset="-128"/>
                <a:ea typeface="Meiryo" panose="020B0604030504040204" pitchFamily="34" charset="-128"/>
              </a:rPr>
              <a:t>」、協議会が提供するロゴ・文</a:t>
            </a:r>
            <a:endParaRPr lang="en-US" altLang="ja-JP" sz="1100" u="sng"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a:t>
            </a:r>
            <a:r>
              <a:rPr lang="ja-JP" altLang="en-US" sz="1100" u="sng" dirty="0">
                <a:latin typeface="Meiryo" panose="020B0604030504040204" pitchFamily="34" charset="-128"/>
                <a:ea typeface="Meiryo" panose="020B0604030504040204" pitchFamily="34" charset="-128"/>
              </a:rPr>
              <a:t>言を記載する</a:t>
            </a:r>
            <a:r>
              <a:rPr lang="ja-JP" altLang="en-US" sz="1100" dirty="0">
                <a:latin typeface="Meiryo" panose="020B0604030504040204" pitchFamily="34" charset="-128"/>
                <a:ea typeface="Meiryo" panose="020B0604030504040204" pitchFamily="34" charset="-128"/>
              </a:rPr>
              <a:t>こととします。</a:t>
            </a:r>
          </a:p>
          <a:p>
            <a:pPr>
              <a:lnSpc>
                <a:spcPts val="1400"/>
              </a:lnSpc>
            </a:pPr>
            <a:r>
              <a:rPr lang="ja-JP" altLang="en-US" sz="1100" dirty="0">
                <a:latin typeface="Meiryo" panose="020B0604030504040204" pitchFamily="34" charset="-128"/>
                <a:ea typeface="Meiryo" panose="020B0604030504040204" pitchFamily="34" charset="-128"/>
              </a:rPr>
              <a:t>（２）採択された実施事業は年度終了後、</a:t>
            </a:r>
            <a:r>
              <a:rPr lang="ja-JP" altLang="en-US" sz="1100" u="sng" dirty="0">
                <a:latin typeface="Meiryo" panose="020B0604030504040204" pitchFamily="34" charset="-128"/>
                <a:ea typeface="Meiryo" panose="020B0604030504040204" pitchFamily="34" charset="-128"/>
              </a:rPr>
              <a:t>２年間は継続することを前提</a:t>
            </a:r>
            <a:r>
              <a:rPr lang="ja-JP" altLang="en-US" sz="1100" dirty="0">
                <a:latin typeface="Meiryo" panose="020B0604030504040204" pitchFamily="34" charset="-128"/>
                <a:ea typeface="Meiryo" panose="020B0604030504040204" pitchFamily="34" charset="-128"/>
              </a:rPr>
              <a:t>とします。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（３）事業完了の基準は、サービス等の提供、商品等の販売またはイベント等を実施し、対象経費</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の支払いが完了していることとします。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（４）実施の際は、法令等その他を遵守し、安全等に配慮し実施します。 </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（５）事前に取り決めのない事項については、協議会との協議により決定し、実施します。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（６）実施の際は、協議会と事前調整を行い、</a:t>
            </a:r>
            <a:r>
              <a:rPr lang="ja-JP" altLang="en-US" sz="1100" u="sng" dirty="0">
                <a:latin typeface="Meiryo" panose="020B0604030504040204" pitchFamily="34" charset="-128"/>
                <a:ea typeface="Meiryo" panose="020B0604030504040204" pitchFamily="34" charset="-128"/>
              </a:rPr>
              <a:t>アンケート調査等にて効果検証を行う</a:t>
            </a:r>
            <a:r>
              <a:rPr lang="ja-JP" altLang="en-US" sz="1100" dirty="0">
                <a:latin typeface="Meiryo" panose="020B0604030504040204" pitchFamily="34" charset="-128"/>
                <a:ea typeface="Meiryo" panose="020B0604030504040204" pitchFamily="34" charset="-128"/>
              </a:rPr>
              <a:t>こととします。 </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（７）実施に必要な各機関、団体、個人との調整、届け出、各種保険への加入等については、事業</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実施者が行うこととします。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（８）実施にあたって発生した</a:t>
            </a:r>
            <a:r>
              <a:rPr lang="ja-JP" altLang="en-US" sz="1100" u="sng" dirty="0">
                <a:latin typeface="Meiryo" panose="020B0604030504040204" pitchFamily="34" charset="-128"/>
                <a:ea typeface="Meiryo" panose="020B0604030504040204" pitchFamily="34" charset="-128"/>
              </a:rPr>
              <a:t>著作権</a:t>
            </a:r>
            <a:r>
              <a:rPr lang="ja-JP" altLang="en-US" sz="1100" dirty="0">
                <a:latin typeface="Meiryo" panose="020B0604030504040204" pitchFamily="34" charset="-128"/>
                <a:ea typeface="Meiryo" panose="020B0604030504040204" pitchFamily="34" charset="-128"/>
              </a:rPr>
              <a:t>（著作権法第</a:t>
            </a:r>
            <a:r>
              <a:rPr lang="en-US" altLang="ja-JP" sz="1100" dirty="0">
                <a:latin typeface="Meiryo" panose="020B0604030504040204" pitchFamily="34" charset="-128"/>
                <a:ea typeface="Meiryo" panose="020B0604030504040204" pitchFamily="34" charset="-128"/>
              </a:rPr>
              <a:t>21</a:t>
            </a:r>
            <a:r>
              <a:rPr lang="ja-JP" altLang="en-US" sz="1100" dirty="0">
                <a:latin typeface="Meiryo" panose="020B0604030504040204" pitchFamily="34" charset="-128"/>
                <a:ea typeface="Meiryo" panose="020B0604030504040204" pitchFamily="34" charset="-128"/>
              </a:rPr>
              <a:t>条から第</a:t>
            </a:r>
            <a:r>
              <a:rPr lang="en-US" altLang="ja-JP" sz="1100" dirty="0">
                <a:latin typeface="Meiryo" panose="020B0604030504040204" pitchFamily="34" charset="-128"/>
                <a:ea typeface="Meiryo" panose="020B0604030504040204" pitchFamily="34" charset="-128"/>
              </a:rPr>
              <a:t>28</a:t>
            </a:r>
            <a:r>
              <a:rPr lang="ja-JP" altLang="en-US" sz="1100" dirty="0">
                <a:latin typeface="Meiryo" panose="020B0604030504040204" pitchFamily="34" charset="-128"/>
                <a:ea typeface="Meiryo" panose="020B0604030504040204" pitchFamily="34" charset="-128"/>
              </a:rPr>
              <a:t>条に定める全ての権利を含みま</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す。）</a:t>
            </a:r>
            <a:r>
              <a:rPr lang="ja-JP" altLang="en-US" sz="1100" u="sng" dirty="0">
                <a:latin typeface="Meiryo" panose="020B0604030504040204" pitchFamily="34" charset="-128"/>
                <a:ea typeface="Meiryo" panose="020B0604030504040204" pitchFamily="34" charset="-128"/>
              </a:rPr>
              <a:t>は、事業実施者に帰属</a:t>
            </a:r>
            <a:r>
              <a:rPr lang="ja-JP" altLang="en-US" sz="1100" dirty="0">
                <a:latin typeface="Meiryo" panose="020B0604030504040204" pitchFamily="34" charset="-128"/>
                <a:ea typeface="Meiryo" panose="020B0604030504040204" pitchFamily="34" charset="-128"/>
              </a:rPr>
              <a:t>します。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（９）採択された事業プランを中止し、又は廃止しようとするときは、あらかじめ協議会に</a:t>
            </a:r>
            <a:r>
              <a:rPr lang="en-US" altLang="ja-JP" sz="1100" dirty="0">
                <a:latin typeface="Meiryo" panose="020B0604030504040204" pitchFamily="34" charset="-128"/>
                <a:ea typeface="Meiryo" panose="020B0604030504040204" pitchFamily="34" charset="-128"/>
              </a:rPr>
              <a:t>｢</a:t>
            </a:r>
            <a:r>
              <a:rPr lang="ja-JP" altLang="en-US" sz="1100" dirty="0">
                <a:latin typeface="Meiryo" panose="020B0604030504040204" pitchFamily="34" charset="-128"/>
                <a:ea typeface="Meiryo" panose="020B0604030504040204" pitchFamily="34" charset="-128"/>
              </a:rPr>
              <a:t>中止</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（廃止）承認申請書</a:t>
            </a:r>
            <a:r>
              <a:rPr lang="en-US" altLang="ja-JP" sz="1100" dirty="0">
                <a:latin typeface="Meiryo" panose="020B0604030504040204" pitchFamily="34" charset="-128"/>
                <a:ea typeface="Meiryo" panose="020B0604030504040204" pitchFamily="34" charset="-128"/>
              </a:rPr>
              <a:t>｣</a:t>
            </a:r>
            <a:r>
              <a:rPr lang="ja-JP" altLang="en-US" sz="1100" dirty="0">
                <a:latin typeface="Meiryo" panose="020B0604030504040204" pitchFamily="34" charset="-128"/>
                <a:ea typeface="Meiryo" panose="020B0604030504040204" pitchFamily="34" charset="-128"/>
              </a:rPr>
              <a:t>を提出し、その承認を受けることとします。 </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a:t>
            </a:r>
            <a:r>
              <a:rPr lang="en-US" altLang="ja-JP" sz="1100" dirty="0">
                <a:latin typeface="Meiryo" panose="020B0604030504040204" pitchFamily="34" charset="-128"/>
                <a:ea typeface="Meiryo" panose="020B0604030504040204" pitchFamily="34" charset="-128"/>
              </a:rPr>
              <a:t>1</a:t>
            </a:r>
            <a:r>
              <a:rPr lang="ja-JP" altLang="en-US" sz="1100" dirty="0">
                <a:latin typeface="Meiryo" panose="020B0604030504040204" pitchFamily="34" charset="-128"/>
                <a:ea typeface="Meiryo" panose="020B0604030504040204" pitchFamily="34" charset="-128"/>
              </a:rPr>
              <a:t>０）採択された事業プランに以下の変更が生じる場合は、協議会へ</a:t>
            </a:r>
            <a:r>
              <a:rPr lang="en-US" altLang="ja-JP" sz="1100" dirty="0">
                <a:latin typeface="Meiryo" panose="020B0604030504040204" pitchFamily="34" charset="-128"/>
                <a:ea typeface="Meiryo" panose="020B0604030504040204" pitchFamily="34" charset="-128"/>
              </a:rPr>
              <a:t>｢</a:t>
            </a:r>
            <a:r>
              <a:rPr lang="ja-JP" altLang="en-US" sz="1100" u="sng" dirty="0">
                <a:latin typeface="Meiryo" panose="020B0604030504040204" pitchFamily="34" charset="-128"/>
                <a:ea typeface="Meiryo" panose="020B0604030504040204" pitchFamily="34" charset="-128"/>
              </a:rPr>
              <a:t>変更申請書</a:t>
            </a:r>
            <a:r>
              <a:rPr lang="en-US" altLang="ja-JP" sz="1100" dirty="0">
                <a:latin typeface="Meiryo" panose="020B0604030504040204" pitchFamily="34" charset="-128"/>
                <a:ea typeface="Meiryo" panose="020B0604030504040204" pitchFamily="34" charset="-128"/>
              </a:rPr>
              <a:t>｣</a:t>
            </a:r>
            <a:r>
              <a:rPr lang="ja-JP" altLang="en-US" sz="1100" dirty="0">
                <a:latin typeface="Meiryo" panose="020B0604030504040204" pitchFamily="34" charset="-128"/>
                <a:ea typeface="Meiryo" panose="020B0604030504040204" pitchFamily="34" charset="-128"/>
              </a:rPr>
              <a:t>を提出し、そ</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の承認を受けることとします。 　　　　</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a:t>
            </a:r>
            <a:r>
              <a:rPr lang="ja-JP" altLang="en-US" sz="1100" u="sng" dirty="0">
                <a:latin typeface="Meiryo" panose="020B0604030504040204" pitchFamily="34" charset="-128"/>
                <a:ea typeface="Meiryo" panose="020B0604030504040204" pitchFamily="34" charset="-128"/>
              </a:rPr>
              <a:t>事業費の金額に変更が生じる場合（全体額の３０パーセント以内の変更を除く）</a:t>
            </a:r>
            <a:endParaRPr lang="en-US" altLang="ja-JP" sz="1100" u="sng"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a:t>
            </a:r>
            <a:r>
              <a:rPr lang="ja-JP" altLang="en-US" sz="1100" u="sng" dirty="0">
                <a:latin typeface="Meiryo" panose="020B0604030504040204" pitchFamily="34" charset="-128"/>
                <a:ea typeface="Meiryo" panose="020B0604030504040204" pitchFamily="34" charset="-128"/>
              </a:rPr>
              <a:t>必要対象経費に変更が生じる場合（各経費区分間の</a:t>
            </a:r>
            <a:r>
              <a:rPr lang="en-US" altLang="ja-JP" sz="1100" u="sng" dirty="0">
                <a:latin typeface="Meiryo" panose="020B0604030504040204" pitchFamily="34" charset="-128"/>
                <a:ea typeface="Meiryo" panose="020B0604030504040204" pitchFamily="34" charset="-128"/>
              </a:rPr>
              <a:t>50</a:t>
            </a:r>
            <a:r>
              <a:rPr lang="ja-JP" altLang="en-US" sz="1100" u="sng" dirty="0">
                <a:latin typeface="Meiryo" panose="020B0604030504040204" pitchFamily="34" charset="-128"/>
                <a:ea typeface="Meiryo" panose="020B0604030504040204" pitchFamily="34" charset="-128"/>
              </a:rPr>
              <a:t>パーセント以内の変更を除く）</a:t>
            </a:r>
            <a:endParaRPr lang="en-US" altLang="ja-JP" sz="1100" u="sng"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a:t>
            </a:r>
            <a:r>
              <a:rPr lang="ja-JP" altLang="en-US" sz="1100" u="sng" dirty="0">
                <a:latin typeface="Meiryo" panose="020B0604030504040204" pitchFamily="34" charset="-128"/>
                <a:ea typeface="Meiryo" panose="020B0604030504040204" pitchFamily="34" charset="-128"/>
              </a:rPr>
              <a:t>実施時期等に大きな変更が生じる場合 </a:t>
            </a:r>
            <a:endParaRPr lang="en-US" altLang="ja-JP" sz="1100" u="sng"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a:t>
            </a:r>
            <a:r>
              <a:rPr lang="en-US" altLang="ja-JP" sz="1100" dirty="0">
                <a:latin typeface="Meiryo" panose="020B0604030504040204" pitchFamily="34" charset="-128"/>
                <a:ea typeface="Meiryo" panose="020B0604030504040204" pitchFamily="34" charset="-128"/>
              </a:rPr>
              <a:t>1</a:t>
            </a:r>
            <a:r>
              <a:rPr lang="ja-JP" altLang="en-US" sz="1100" dirty="0">
                <a:latin typeface="Meiryo" panose="020B0604030504040204" pitchFamily="34" charset="-128"/>
                <a:ea typeface="Meiryo" panose="020B0604030504040204" pitchFamily="34" charset="-128"/>
              </a:rPr>
              <a:t>１）事業終了後は、</a:t>
            </a:r>
            <a:r>
              <a:rPr lang="en-US" altLang="ja-JP" sz="1100" dirty="0">
                <a:latin typeface="Meiryo" panose="020B0604030504040204" pitchFamily="34" charset="-128"/>
                <a:ea typeface="Meiryo" panose="020B0604030504040204" pitchFamily="34" charset="-128"/>
              </a:rPr>
              <a:t>10</a:t>
            </a:r>
            <a:r>
              <a:rPr lang="ja-JP" altLang="en-US" sz="1100" dirty="0">
                <a:latin typeface="Meiryo" panose="020B0604030504040204" pitchFamily="34" charset="-128"/>
                <a:ea typeface="Meiryo" panose="020B0604030504040204" pitchFamily="34" charset="-128"/>
              </a:rPr>
              <a:t>日以内に以下の①～④の書類を協議会へ提出し、完了検査確認を受ける</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こととします。 　　　　</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①交付金請求書（報告様式１）</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②実施報告書（報告様式２）（写真画像記録も添付） 　　　　</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③収支報告書（報告様式３）（領収書等の証拠書類も添付）</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④アンケート票、制作物（様式自由）（チラシ・ポスターなど）等関連資料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a:t>
            </a:r>
            <a:r>
              <a:rPr lang="en-US" altLang="ja-JP" sz="1100" dirty="0">
                <a:latin typeface="Meiryo" panose="020B0604030504040204" pitchFamily="34" charset="-128"/>
                <a:ea typeface="Meiryo" panose="020B0604030504040204" pitchFamily="34" charset="-128"/>
              </a:rPr>
              <a:t>1</a:t>
            </a:r>
            <a:r>
              <a:rPr lang="ja-JP" altLang="en-US" sz="1100" dirty="0">
                <a:latin typeface="Meiryo" panose="020B0604030504040204" pitchFamily="34" charset="-128"/>
                <a:ea typeface="Meiryo" panose="020B0604030504040204" pitchFamily="34" charset="-128"/>
              </a:rPr>
              <a:t>２）完了検査を通過した後、協議会での承認を経て、事業費の交付（入金）となります。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a:t>
            </a:r>
            <a:r>
              <a:rPr lang="en-US" altLang="ja-JP" sz="1100" dirty="0">
                <a:latin typeface="Meiryo" panose="020B0604030504040204" pitchFamily="34" charset="-128"/>
                <a:ea typeface="Meiryo" panose="020B0604030504040204" pitchFamily="34" charset="-128"/>
              </a:rPr>
              <a:t>1</a:t>
            </a:r>
            <a:r>
              <a:rPr lang="ja-JP" altLang="en-US" sz="1100" dirty="0">
                <a:latin typeface="Meiryo" panose="020B0604030504040204" pitchFamily="34" charset="-128"/>
                <a:ea typeface="Meiryo" panose="020B0604030504040204" pitchFamily="34" charset="-128"/>
              </a:rPr>
              <a:t>３）事業終了後も、協議会が求める場合は、事業の収支状況について協議会へ提出する義務が</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生じます。</a:t>
            </a:r>
          </a:p>
        </p:txBody>
      </p:sp>
      <p:pic>
        <p:nvPicPr>
          <p:cNvPr id="2" name="図 1">
            <a:extLst>
              <a:ext uri="{FF2B5EF4-FFF2-40B4-BE49-F238E27FC236}">
                <a16:creationId xmlns:a16="http://schemas.microsoft.com/office/drawing/2014/main" id="{9211C2B7-F222-4448-B1F0-A3F98AC01994}"/>
              </a:ext>
            </a:extLst>
          </p:cNvPr>
          <p:cNvPicPr>
            <a:picLocks noChangeAspect="1"/>
          </p:cNvPicPr>
          <p:nvPr/>
        </p:nvPicPr>
        <p:blipFill>
          <a:blip r:embed="rId4"/>
          <a:stretch>
            <a:fillRect/>
          </a:stretch>
        </p:blipFill>
        <p:spPr>
          <a:xfrm>
            <a:off x="503238" y="2073280"/>
            <a:ext cx="6341214" cy="1804999"/>
          </a:xfrm>
          <a:prstGeom prst="rect">
            <a:avLst/>
          </a:prstGeom>
        </p:spPr>
      </p:pic>
      <p:sp>
        <p:nvSpPr>
          <p:cNvPr id="8" name="テキスト ボックス 7">
            <a:extLst>
              <a:ext uri="{FF2B5EF4-FFF2-40B4-BE49-F238E27FC236}">
                <a16:creationId xmlns:a16="http://schemas.microsoft.com/office/drawing/2014/main" id="{18174F4A-78A7-3B45-A381-EBDBAEFB0125}"/>
              </a:ext>
            </a:extLst>
          </p:cNvPr>
          <p:cNvSpPr txBox="1"/>
          <p:nvPr/>
        </p:nvSpPr>
        <p:spPr>
          <a:xfrm>
            <a:off x="503238" y="358770"/>
            <a:ext cx="6351003" cy="1323439"/>
          </a:xfrm>
          <a:prstGeom prst="rect">
            <a:avLst/>
          </a:prstGeom>
          <a:noFill/>
        </p:spPr>
        <p:txBody>
          <a:bodyPr wrap="square" rtlCol="0">
            <a:spAutoFit/>
          </a:bodyPr>
          <a:lstStyle/>
          <a:p>
            <a:pPr>
              <a:lnSpc>
                <a:spcPts val="1600"/>
              </a:lnSpc>
            </a:pPr>
            <a:r>
              <a:rPr lang="ja-JP" altLang="en-US" sz="1200" b="1" dirty="0">
                <a:latin typeface="Meiryo" panose="020B0604030504040204" pitchFamily="34" charset="-128"/>
                <a:ea typeface="Meiryo" panose="020B0604030504040204" pitchFamily="34" charset="-128"/>
              </a:rPr>
              <a:t>◆審査結果の通知について</a:t>
            </a:r>
            <a:endParaRPr lang="en-US" altLang="ja-JP" sz="1200" b="1" dirty="0">
              <a:latin typeface="Meiryo" panose="020B0604030504040204" pitchFamily="34" charset="-128"/>
              <a:ea typeface="Meiryo" panose="020B0604030504040204" pitchFamily="34" charset="-128"/>
            </a:endParaRPr>
          </a:p>
          <a:p>
            <a:pPr>
              <a:lnSpc>
                <a:spcPts val="1600"/>
              </a:lnSpc>
            </a:pPr>
            <a:r>
              <a:rPr lang="ja-JP" altLang="en-US" sz="1200" dirty="0">
                <a:latin typeface="Meiryo" panose="020B0604030504040204" pitchFamily="34" charset="-128"/>
                <a:ea typeface="Meiryo" panose="020B0604030504040204" pitchFamily="34" charset="-128"/>
              </a:rPr>
              <a:t>　審査結果については８月中旬頃に、応募いただいた全ての方に対して、文書でお知らせ</a:t>
            </a:r>
            <a:endParaRPr lang="en-US" altLang="ja-JP" sz="1200" dirty="0">
              <a:latin typeface="Meiryo" panose="020B0604030504040204" pitchFamily="34" charset="-128"/>
              <a:ea typeface="Meiryo" panose="020B0604030504040204" pitchFamily="34" charset="-128"/>
            </a:endParaRPr>
          </a:p>
          <a:p>
            <a:pPr>
              <a:lnSpc>
                <a:spcPts val="1600"/>
              </a:lnSpc>
            </a:pPr>
            <a:r>
              <a:rPr lang="ja-JP" altLang="en-US" sz="1200" dirty="0">
                <a:latin typeface="Meiryo" panose="020B0604030504040204" pitchFamily="34" charset="-128"/>
                <a:ea typeface="Meiryo" panose="020B0604030504040204" pitchFamily="34" charset="-128"/>
              </a:rPr>
              <a:t>　いたします。なお、採択者には個別にご連絡をいたします。</a:t>
            </a:r>
          </a:p>
          <a:p>
            <a:pPr>
              <a:lnSpc>
                <a:spcPts val="1600"/>
              </a:lnSpc>
            </a:pPr>
            <a:r>
              <a:rPr lang="ja-JP" altLang="en-US" sz="1200" dirty="0">
                <a:latin typeface="Meiryo" panose="020B0604030504040204" pitchFamily="34" charset="-128"/>
                <a:ea typeface="Meiryo" panose="020B0604030504040204" pitchFamily="34" charset="-128"/>
              </a:rPr>
              <a:t>　</a:t>
            </a:r>
            <a:r>
              <a:rPr lang="en-US" altLang="ja-JP" sz="1200" dirty="0">
                <a:latin typeface="Meiryo" panose="020B0604030504040204" pitchFamily="34" charset="-128"/>
                <a:ea typeface="Meiryo" panose="020B0604030504040204" pitchFamily="34" charset="-128"/>
              </a:rPr>
              <a:t>※</a:t>
            </a:r>
            <a:r>
              <a:rPr lang="ja-JP" altLang="en-US" sz="1200" dirty="0">
                <a:latin typeface="Meiryo" panose="020B0604030504040204" pitchFamily="34" charset="-128"/>
                <a:ea typeface="Meiryo" panose="020B0604030504040204" pitchFamily="34" charset="-128"/>
              </a:rPr>
              <a:t>審査の結果、事業費について申請額と決定額が異なる場合があります。</a:t>
            </a:r>
          </a:p>
          <a:p>
            <a:pPr>
              <a:lnSpc>
                <a:spcPts val="1600"/>
              </a:lnSpc>
            </a:pPr>
            <a:r>
              <a:rPr lang="ja-JP" altLang="en-US" sz="1200" dirty="0">
                <a:latin typeface="Meiryo" panose="020B0604030504040204" pitchFamily="34" charset="-128"/>
                <a:ea typeface="Meiryo" panose="020B0604030504040204" pitchFamily="34" charset="-128"/>
              </a:rPr>
              <a:t>　</a:t>
            </a:r>
            <a:r>
              <a:rPr lang="en-US" altLang="ja-JP" sz="1200" dirty="0">
                <a:latin typeface="Meiryo" panose="020B0604030504040204" pitchFamily="34" charset="-128"/>
                <a:ea typeface="Meiryo" panose="020B0604030504040204" pitchFamily="34" charset="-128"/>
              </a:rPr>
              <a:t>※</a:t>
            </a:r>
            <a:r>
              <a:rPr lang="ja-JP" altLang="en-US" sz="1200" dirty="0">
                <a:latin typeface="Meiryo" panose="020B0604030504040204" pitchFamily="34" charset="-128"/>
                <a:ea typeface="Meiryo" panose="020B0604030504040204" pitchFamily="34" charset="-128"/>
              </a:rPr>
              <a:t>審査における各項目の評価結果などに関するお問い合わせには、一切応じないものと</a:t>
            </a:r>
            <a:endParaRPr lang="en-US" altLang="ja-JP" sz="1200" dirty="0">
              <a:latin typeface="Meiryo" panose="020B0604030504040204" pitchFamily="34" charset="-128"/>
              <a:ea typeface="Meiryo" panose="020B0604030504040204" pitchFamily="34" charset="-128"/>
            </a:endParaRPr>
          </a:p>
          <a:p>
            <a:pPr>
              <a:lnSpc>
                <a:spcPts val="1600"/>
              </a:lnSpc>
            </a:pPr>
            <a:r>
              <a:rPr lang="ja-JP" altLang="en-US" sz="1200" dirty="0">
                <a:latin typeface="Meiryo" panose="020B0604030504040204" pitchFamily="34" charset="-128"/>
                <a:ea typeface="Meiryo" panose="020B0604030504040204" pitchFamily="34" charset="-128"/>
              </a:rPr>
              <a:t>　　します。</a:t>
            </a:r>
            <a:endParaRPr lang="en-US" altLang="ja-JP" sz="12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94302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A9A45600-009D-A243-B2DB-D35E5A7835BF}"/>
              </a:ext>
            </a:extLst>
          </p:cNvPr>
          <p:cNvPicPr>
            <a:picLocks noChangeAspect="1"/>
          </p:cNvPicPr>
          <p:nvPr/>
        </p:nvPicPr>
        <p:blipFill>
          <a:blip r:embed="rId2"/>
          <a:stretch>
            <a:fillRect/>
          </a:stretch>
        </p:blipFill>
        <p:spPr>
          <a:xfrm>
            <a:off x="59634" y="10456"/>
            <a:ext cx="1893262" cy="294989"/>
          </a:xfrm>
          <a:prstGeom prst="rect">
            <a:avLst/>
          </a:prstGeom>
        </p:spPr>
      </p:pic>
      <p:sp>
        <p:nvSpPr>
          <p:cNvPr id="11" name="テキスト ボックス 10">
            <a:extLst>
              <a:ext uri="{FF2B5EF4-FFF2-40B4-BE49-F238E27FC236}">
                <a16:creationId xmlns:a16="http://schemas.microsoft.com/office/drawing/2014/main" id="{423FE77B-3C3E-0846-A4B8-F6D8E71F7107}"/>
              </a:ext>
            </a:extLst>
          </p:cNvPr>
          <p:cNvSpPr txBox="1"/>
          <p:nvPr/>
        </p:nvSpPr>
        <p:spPr>
          <a:xfrm>
            <a:off x="0" y="1511718"/>
            <a:ext cx="3528219" cy="307777"/>
          </a:xfrm>
          <a:prstGeom prst="rect">
            <a:avLst/>
          </a:prstGeom>
          <a:noFill/>
        </p:spPr>
        <p:txBody>
          <a:bodyPr wrap="square" rtlCol="0">
            <a:spAutoFit/>
          </a:bodyPr>
          <a:lstStyle/>
          <a:p>
            <a:r>
              <a:rPr lang="ja-JP" altLang="en-US" sz="1400" b="1" dirty="0">
                <a:latin typeface="Meiryo" panose="020B0604030504040204" pitchFamily="34" charset="-128"/>
                <a:ea typeface="Meiryo" panose="020B0604030504040204" pitchFamily="34" charset="-128"/>
              </a:rPr>
              <a:t>１０．その他留意事項</a:t>
            </a:r>
          </a:p>
        </p:txBody>
      </p:sp>
      <p:sp>
        <p:nvSpPr>
          <p:cNvPr id="13" name="テキスト ボックス 12">
            <a:extLst>
              <a:ext uri="{FF2B5EF4-FFF2-40B4-BE49-F238E27FC236}">
                <a16:creationId xmlns:a16="http://schemas.microsoft.com/office/drawing/2014/main" id="{A7EA0753-CBEF-D549-A0AD-1F3946A6F62C}"/>
              </a:ext>
            </a:extLst>
          </p:cNvPr>
          <p:cNvSpPr txBox="1"/>
          <p:nvPr/>
        </p:nvSpPr>
        <p:spPr>
          <a:xfrm>
            <a:off x="503238" y="1819495"/>
            <a:ext cx="6276998" cy="3504806"/>
          </a:xfrm>
          <a:prstGeom prst="rect">
            <a:avLst/>
          </a:prstGeom>
          <a:noFill/>
        </p:spPr>
        <p:txBody>
          <a:bodyPr wrap="square" lIns="72000" rIns="72000" rtlCol="0">
            <a:spAutoFit/>
          </a:bodyPr>
          <a:lstStyle/>
          <a:p>
            <a:pPr>
              <a:lnSpc>
                <a:spcPts val="1400"/>
              </a:lnSpc>
            </a:pPr>
            <a:r>
              <a:rPr lang="ja-JP" altLang="en-US" sz="1200" dirty="0">
                <a:latin typeface="Meiryo" panose="020B0604030504040204" pitchFamily="34" charset="-128"/>
                <a:ea typeface="Meiryo" panose="020B0604030504040204" pitchFamily="34" charset="-128"/>
              </a:rPr>
              <a:t>（１）</a:t>
            </a:r>
            <a:r>
              <a:rPr lang="ja-JP" altLang="en-US" sz="1200" u="sng" dirty="0">
                <a:latin typeface="Meiryo" panose="020B0604030504040204" pitchFamily="34" charset="-128"/>
                <a:ea typeface="Meiryo" panose="020B0604030504040204" pitchFamily="34" charset="-128"/>
              </a:rPr>
              <a:t>交付金の支払いについては、実施報告書の提出を受け、交付金額の確定後の完了払　　　　　　　　</a:t>
            </a:r>
            <a:endParaRPr lang="en-US" altLang="ja-JP" sz="1200" u="sng"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a:t>
            </a:r>
            <a:r>
              <a:rPr lang="ja-JP" altLang="en-US" sz="1200" u="sng" dirty="0">
                <a:latin typeface="Meiryo" panose="020B0604030504040204" pitchFamily="34" charset="-128"/>
                <a:ea typeface="Meiryo" panose="020B0604030504040204" pitchFamily="34" charset="-128"/>
              </a:rPr>
              <a:t>い</a:t>
            </a:r>
            <a:r>
              <a:rPr lang="ja-JP" altLang="en-US" sz="1200" dirty="0">
                <a:latin typeface="Meiryo" panose="020B0604030504040204" pitchFamily="34" charset="-128"/>
                <a:ea typeface="Meiryo" panose="020B0604030504040204" pitchFamily="34" charset="-128"/>
              </a:rPr>
              <a:t>とします。実施報告には領収書等の添付が必要になるため、</a:t>
            </a:r>
            <a:r>
              <a:rPr lang="ja-JP" altLang="en-US" sz="1200" u="sng" dirty="0">
                <a:latin typeface="Meiryo" panose="020B0604030504040204" pitchFamily="34" charset="-128"/>
                <a:ea typeface="Meiryo" panose="020B0604030504040204" pitchFamily="34" charset="-128"/>
              </a:rPr>
              <a:t>交付金額の入金まで</a:t>
            </a:r>
            <a:endParaRPr lang="en-US" altLang="ja-JP" sz="1200" u="sng"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a:t>
            </a:r>
            <a:r>
              <a:rPr lang="ja-JP" altLang="en-US" sz="1200" u="sng" dirty="0">
                <a:latin typeface="Meiryo" panose="020B0604030504040204" pitchFamily="34" charset="-128"/>
                <a:ea typeface="Meiryo" panose="020B0604030504040204" pitchFamily="34" charset="-128"/>
              </a:rPr>
              <a:t>の間立て替え払い</a:t>
            </a:r>
            <a:r>
              <a:rPr lang="ja-JP" altLang="en-US" sz="1200" dirty="0">
                <a:latin typeface="Meiryo" panose="020B0604030504040204" pitchFamily="34" charset="-128"/>
                <a:ea typeface="Meiryo" panose="020B0604030504040204" pitchFamily="34" charset="-128"/>
              </a:rPr>
              <a:t>を頂く必要があります。</a:t>
            </a:r>
          </a:p>
          <a:p>
            <a:pPr>
              <a:lnSpc>
                <a:spcPts val="1400"/>
              </a:lnSpc>
            </a:pPr>
            <a:r>
              <a:rPr lang="ja-JP" altLang="en-US" sz="1200" dirty="0">
                <a:latin typeface="Meiryo" panose="020B0604030504040204" pitchFamily="34" charset="-128"/>
                <a:ea typeface="Meiryo" panose="020B0604030504040204" pitchFamily="34" charset="-128"/>
              </a:rPr>
              <a:t>（２）事業の進捗状況確認のため、協議会が実地検査に入ることがあります。</a:t>
            </a:r>
          </a:p>
          <a:p>
            <a:pPr>
              <a:lnSpc>
                <a:spcPts val="1400"/>
              </a:lnSpc>
            </a:pPr>
            <a:r>
              <a:rPr lang="ja-JP" altLang="en-US" sz="1200" dirty="0">
                <a:latin typeface="Meiryo" panose="020B0604030504040204" pitchFamily="34" charset="-128"/>
                <a:ea typeface="Meiryo" panose="020B0604030504040204" pitchFamily="34" charset="-128"/>
              </a:rPr>
              <a:t>（３）以下の場合は、事業プランの採択を取り消すことがあります。ただし、本人の責に</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帰すべき事由にない場合はこの限りではありません。</a:t>
            </a:r>
          </a:p>
          <a:p>
            <a:pPr>
              <a:lnSpc>
                <a:spcPts val="1400"/>
              </a:lnSpc>
            </a:pPr>
            <a:r>
              <a:rPr lang="ja-JP" altLang="en-US" sz="1200" dirty="0">
                <a:latin typeface="Meiryo" panose="020B0604030504040204" pitchFamily="34" charset="-128"/>
                <a:ea typeface="Meiryo" panose="020B0604030504040204" pitchFamily="34" charset="-128"/>
              </a:rPr>
              <a:t>　　　＊事業の遂行が当初の計画通りに行われていない場合</a:t>
            </a:r>
          </a:p>
          <a:p>
            <a:pPr>
              <a:lnSpc>
                <a:spcPts val="1400"/>
              </a:lnSpc>
            </a:pPr>
            <a:r>
              <a:rPr lang="ja-JP" altLang="en-US" sz="1200" dirty="0">
                <a:latin typeface="Meiryo" panose="020B0604030504040204" pitchFamily="34" charset="-128"/>
                <a:ea typeface="Meiryo" panose="020B0604030504040204" pitchFamily="34" charset="-128"/>
              </a:rPr>
              <a:t>　　　＊この実施要領、法令に違反した場合</a:t>
            </a:r>
          </a:p>
          <a:p>
            <a:pPr>
              <a:lnSpc>
                <a:spcPts val="1400"/>
              </a:lnSpc>
            </a:pPr>
            <a:r>
              <a:rPr lang="ja-JP" altLang="en-US" sz="1200" dirty="0">
                <a:latin typeface="Meiryo" panose="020B0604030504040204" pitchFamily="34" charset="-128"/>
                <a:ea typeface="Meiryo" panose="020B0604030504040204" pitchFamily="34" charset="-128"/>
              </a:rPr>
              <a:t>　　　＊不正な申請をした場合</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（４）事業プラン応募書類により協議会が取得した個人情報については、以下の利用目的</a:t>
            </a:r>
            <a:br>
              <a:rPr lang="en-US" altLang="ja-JP" sz="1200" dirty="0">
                <a:latin typeface="Meiryo" panose="020B0604030504040204" pitchFamily="34" charset="-128"/>
                <a:ea typeface="Meiryo" panose="020B0604030504040204" pitchFamily="34" charset="-128"/>
              </a:rPr>
            </a:br>
            <a:r>
              <a:rPr lang="ja-JP" altLang="en-US" sz="1200" dirty="0">
                <a:latin typeface="Meiryo" panose="020B0604030504040204" pitchFamily="34" charset="-128"/>
                <a:ea typeface="Meiryo" panose="020B0604030504040204" pitchFamily="34" charset="-128"/>
              </a:rPr>
              <a:t>　　　以外に利用いたしません。</a:t>
            </a:r>
            <a:r>
              <a:rPr lang="ja-JP" altLang="en-US" sz="1200" spc="-110" dirty="0">
                <a:latin typeface="Meiryo" panose="020B0604030504040204" pitchFamily="34" charset="-128"/>
                <a:ea typeface="Meiryo" panose="020B0604030504040204" pitchFamily="34" charset="-128"/>
              </a:rPr>
              <a:t>（ただし、法令等により提供を求められた場合を除きます）</a:t>
            </a:r>
          </a:p>
          <a:p>
            <a:pPr>
              <a:lnSpc>
                <a:spcPts val="1400"/>
              </a:lnSpc>
            </a:pPr>
            <a:r>
              <a:rPr lang="ja-JP" altLang="en-US" sz="1200" dirty="0">
                <a:latin typeface="Meiryo" panose="020B0604030504040204" pitchFamily="34" charset="-128"/>
                <a:ea typeface="Meiryo" panose="020B0604030504040204" pitchFamily="34" charset="-128"/>
              </a:rPr>
              <a:t>　　　＊事業における事業実施者の審査・選考・事業管理への利用</a:t>
            </a:r>
          </a:p>
          <a:p>
            <a:pPr>
              <a:lnSpc>
                <a:spcPts val="1400"/>
              </a:lnSpc>
            </a:pPr>
            <a:r>
              <a:rPr lang="ja-JP" altLang="en-US" sz="1200" dirty="0">
                <a:latin typeface="Meiryo" panose="020B0604030504040204" pitchFamily="34" charset="-128"/>
                <a:ea typeface="Meiryo" panose="020B0604030504040204" pitchFamily="34" charset="-128"/>
              </a:rPr>
              <a:t>　　　＊採択後の事務連絡、資料送付、効果分析への利用</a:t>
            </a:r>
          </a:p>
          <a:p>
            <a:pPr>
              <a:lnSpc>
                <a:spcPts val="1400"/>
              </a:lnSpc>
            </a:pPr>
            <a:r>
              <a:rPr lang="ja-JP" altLang="en-US" sz="1200" dirty="0">
                <a:latin typeface="Meiryo" panose="020B0604030504040204" pitchFamily="34" charset="-128"/>
                <a:ea typeface="Meiryo" panose="020B0604030504040204" pitchFamily="34" charset="-128"/>
              </a:rPr>
              <a:t>　　　＊応募情報を集計・分析し、応募者を識別・特定できない形態に加工した統計デー</a:t>
            </a:r>
            <a:br>
              <a:rPr lang="en-US" altLang="ja-JP" sz="1200" dirty="0">
                <a:latin typeface="Meiryo" panose="020B0604030504040204" pitchFamily="34" charset="-128"/>
                <a:ea typeface="Meiryo" panose="020B0604030504040204" pitchFamily="34" charset="-128"/>
              </a:rPr>
            </a:br>
            <a:r>
              <a:rPr lang="ja-JP" altLang="en-US" sz="1200" dirty="0">
                <a:latin typeface="Meiryo" panose="020B0604030504040204" pitchFamily="34" charset="-128"/>
                <a:ea typeface="Meiryo" panose="020B0604030504040204" pitchFamily="34" charset="-128"/>
              </a:rPr>
              <a:t>　　　　タ作成への利用</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（５）採択されました事業プランについては、市</a:t>
            </a:r>
            <a:r>
              <a:rPr lang="en-US" altLang="ja-JP" sz="1200" dirty="0">
                <a:latin typeface="Meiryo" panose="020B0604030504040204" pitchFamily="34" charset="-128"/>
                <a:ea typeface="Meiryo" panose="020B0604030504040204" pitchFamily="34" charset="-128"/>
              </a:rPr>
              <a:t>HP</a:t>
            </a:r>
            <a:r>
              <a:rPr lang="ja-JP" altLang="en-US" sz="1200" dirty="0">
                <a:latin typeface="Meiryo" panose="020B0604030504040204" pitchFamily="34" charset="-128"/>
                <a:ea typeface="Meiryo" panose="020B0604030504040204" pitchFamily="34" charset="-128"/>
              </a:rPr>
              <a:t>・広報誌などで</a:t>
            </a:r>
            <a:r>
              <a:rPr lang="ja-JP" altLang="ja-JP" sz="1200" dirty="0">
                <a:latin typeface="Meiryo" panose="020B0604030504040204" pitchFamily="34" charset="-128"/>
                <a:ea typeface="Meiryo" panose="020B0604030504040204" pitchFamily="34" charset="-128"/>
              </a:rPr>
              <a:t>、</a:t>
            </a:r>
            <a:r>
              <a:rPr lang="ja-JP" altLang="ja-JP" sz="1200" u="sng" dirty="0">
                <a:latin typeface="Meiryo" panose="020B0604030504040204" pitchFamily="34" charset="-128"/>
                <a:ea typeface="Meiryo" panose="020B0604030504040204" pitchFamily="34" charset="-128"/>
              </a:rPr>
              <a:t>選定された者の名</a:t>
            </a:r>
            <a:endParaRPr lang="en-US" altLang="ja-JP" sz="1200" u="sng"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a:t>
            </a:r>
            <a:r>
              <a:rPr lang="ja-JP" altLang="ja-JP" sz="1200" u="sng" dirty="0">
                <a:latin typeface="Meiryo" panose="020B0604030504040204" pitchFamily="34" charset="-128"/>
                <a:ea typeface="Meiryo" panose="020B0604030504040204" pitchFamily="34" charset="-128"/>
              </a:rPr>
              <a:t>称及び採択された事業名、事業概要等を公表</a:t>
            </a:r>
            <a:r>
              <a:rPr lang="ja-JP" altLang="ja-JP" sz="1200" dirty="0">
                <a:latin typeface="Meiryo" panose="020B0604030504040204" pitchFamily="34" charset="-128"/>
                <a:ea typeface="Meiryo" panose="020B0604030504040204" pitchFamily="34" charset="-128"/>
              </a:rPr>
              <a:t>いたします。</a:t>
            </a:r>
          </a:p>
          <a:p>
            <a:pPr>
              <a:lnSpc>
                <a:spcPts val="1400"/>
              </a:lnSpc>
            </a:pPr>
            <a:r>
              <a:rPr lang="ja-JP" altLang="en-US" sz="1200" dirty="0">
                <a:latin typeface="Meiryo" panose="020B0604030504040204" pitchFamily="34" charset="-128"/>
                <a:ea typeface="Meiryo" panose="020B0604030504040204" pitchFamily="34" charset="-128"/>
              </a:rPr>
              <a:t>（６）協議会では、</a:t>
            </a:r>
            <a:r>
              <a:rPr lang="ja-JP" altLang="en-US" sz="1200" u="sng" dirty="0">
                <a:latin typeface="Meiryo" panose="020B0604030504040204" pitchFamily="34" charset="-128"/>
                <a:ea typeface="Meiryo" panose="020B0604030504040204" pitchFamily="34" charset="-128"/>
              </a:rPr>
              <a:t>採択されました事業プランは全面的にサポートを予定</a:t>
            </a:r>
            <a:r>
              <a:rPr lang="ja-JP" altLang="en-US" sz="1200" dirty="0">
                <a:latin typeface="Meiryo" panose="020B0604030504040204" pitchFamily="34" charset="-128"/>
                <a:ea typeface="Meiryo" panose="020B0604030504040204" pitchFamily="34" charset="-128"/>
              </a:rPr>
              <a:t>しております。　　　</a:t>
            </a:r>
            <a:endParaRPr lang="en-US" altLang="ja-JP" sz="1200" dirty="0">
              <a:latin typeface="Meiryo" panose="020B0604030504040204" pitchFamily="34" charset="-128"/>
              <a:ea typeface="Meiryo" panose="020B0604030504040204" pitchFamily="34" charset="-128"/>
            </a:endParaRPr>
          </a:p>
          <a:p>
            <a:pPr>
              <a:lnSpc>
                <a:spcPts val="1400"/>
              </a:lnSpc>
            </a:pPr>
            <a:r>
              <a:rPr lang="ja-JP" altLang="en-US" sz="1200" dirty="0">
                <a:latin typeface="Meiryo" panose="020B0604030504040204" pitchFamily="34" charset="-128"/>
                <a:ea typeface="Meiryo" panose="020B0604030504040204" pitchFamily="34" charset="-128"/>
              </a:rPr>
              <a:t>　　　サポートの内容等については改めてご連絡させていただきます。</a:t>
            </a:r>
          </a:p>
        </p:txBody>
      </p:sp>
      <p:pic>
        <p:nvPicPr>
          <p:cNvPr id="14" name="図 13">
            <a:extLst>
              <a:ext uri="{FF2B5EF4-FFF2-40B4-BE49-F238E27FC236}">
                <a16:creationId xmlns:a16="http://schemas.microsoft.com/office/drawing/2014/main" id="{57300FDA-6EBD-EC41-A751-10CF5CD51783}"/>
              </a:ext>
            </a:extLst>
          </p:cNvPr>
          <p:cNvPicPr>
            <a:picLocks noChangeAspect="1"/>
          </p:cNvPicPr>
          <p:nvPr/>
        </p:nvPicPr>
        <p:blipFill>
          <a:blip r:embed="rId3"/>
          <a:stretch>
            <a:fillRect/>
          </a:stretch>
        </p:blipFill>
        <p:spPr>
          <a:xfrm>
            <a:off x="662940" y="6946868"/>
            <a:ext cx="5756888" cy="2061889"/>
          </a:xfrm>
          <a:prstGeom prst="rect">
            <a:avLst/>
          </a:prstGeom>
        </p:spPr>
      </p:pic>
      <p:sp>
        <p:nvSpPr>
          <p:cNvPr id="15" name="正方形/長方形 14">
            <a:extLst>
              <a:ext uri="{FF2B5EF4-FFF2-40B4-BE49-F238E27FC236}">
                <a16:creationId xmlns:a16="http://schemas.microsoft.com/office/drawing/2014/main" id="{B094EA16-6889-374C-A098-FE1D1CCE5A32}"/>
              </a:ext>
            </a:extLst>
          </p:cNvPr>
          <p:cNvSpPr/>
          <p:nvPr/>
        </p:nvSpPr>
        <p:spPr>
          <a:xfrm>
            <a:off x="543038" y="6171549"/>
            <a:ext cx="6297500" cy="3323754"/>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900"/>
              </a:lnSpc>
            </a:pPr>
            <a:r>
              <a:rPr lang="ja-JP" altLang="en-US" sz="1200" b="1" dirty="0">
                <a:solidFill>
                  <a:schemeClr val="tx1"/>
                </a:solidFill>
                <a:latin typeface="Meiryo" panose="020B0604030504040204" pitchFamily="34" charset="-128"/>
                <a:ea typeface="Meiryo" panose="020B0604030504040204" pitchFamily="34" charset="-128"/>
              </a:rPr>
              <a:t>＜</a:t>
            </a:r>
            <a:r>
              <a:rPr lang="en-US" altLang="ja-JP" sz="1200" b="1" dirty="0">
                <a:solidFill>
                  <a:schemeClr val="tx1"/>
                </a:solidFill>
                <a:latin typeface="Meiryo" panose="020B0604030504040204" pitchFamily="34" charset="-128"/>
                <a:ea typeface="Meiryo" panose="020B0604030504040204" pitchFamily="34" charset="-128"/>
              </a:rPr>
              <a:t>｢</a:t>
            </a:r>
            <a:r>
              <a:rPr lang="ja-JP" altLang="en-US" sz="1200" b="1" dirty="0">
                <a:solidFill>
                  <a:schemeClr val="tx1"/>
                </a:solidFill>
                <a:latin typeface="Meiryo" panose="020B0604030504040204" pitchFamily="34" charset="-128"/>
                <a:ea typeface="Meiryo" panose="020B0604030504040204" pitchFamily="34" charset="-128"/>
              </a:rPr>
              <a:t>日本遺産</a:t>
            </a:r>
            <a:r>
              <a:rPr lang="en-US" altLang="ja-JP" sz="1200" b="1" dirty="0">
                <a:solidFill>
                  <a:schemeClr val="tx1"/>
                </a:solidFill>
                <a:latin typeface="Meiryo" panose="020B0604030504040204" pitchFamily="34" charset="-128"/>
                <a:ea typeface="Meiryo" panose="020B0604030504040204" pitchFamily="34" charset="-128"/>
              </a:rPr>
              <a:t>｣</a:t>
            </a:r>
            <a:r>
              <a:rPr lang="ja-JP" altLang="en-US" sz="1200" b="1" dirty="0">
                <a:solidFill>
                  <a:schemeClr val="tx1"/>
                </a:solidFill>
                <a:latin typeface="Meiryo" panose="020B0604030504040204" pitchFamily="34" charset="-128"/>
                <a:ea typeface="Meiryo" panose="020B0604030504040204" pitchFamily="34" charset="-128"/>
              </a:rPr>
              <a:t>として認定されたストーリーの概要＞</a:t>
            </a:r>
            <a:endParaRPr lang="en-US" altLang="ja-JP" sz="1200" b="1" dirty="0">
              <a:solidFill>
                <a:schemeClr val="tx1"/>
              </a:solidFill>
              <a:latin typeface="Meiryo" panose="020B0604030504040204" pitchFamily="34" charset="-128"/>
              <a:ea typeface="Meiryo" panose="020B0604030504040204" pitchFamily="34" charset="-128"/>
            </a:endParaRPr>
          </a:p>
          <a:p>
            <a:pPr>
              <a:lnSpc>
                <a:spcPts val="1900"/>
              </a:lnSpc>
            </a:pPr>
            <a:r>
              <a:rPr lang="ja-JP" altLang="en-US" sz="1200" dirty="0">
                <a:solidFill>
                  <a:schemeClr val="tx1"/>
                </a:solidFill>
                <a:latin typeface="Meiryo" panose="020B0604030504040204" pitchFamily="34" charset="-128"/>
                <a:ea typeface="Meiryo" panose="020B0604030504040204" pitchFamily="34" charset="-128"/>
              </a:rPr>
              <a:t>　かつて全国で築かれた「めがね橋」を今も多く見ることができる熊本。それらの多くは八代で生まれ育った石工たちによって手掛けられました。彼らの卓越した手腕は日本各地で必要とされ、「神田万世橋」や「通潤橋」などの架設を成功に導き、全国に名声を轟かせるまでに至りました。それ故に、八代は多くの「名石工」を輩出した「石工の郷」と呼ばれています。</a:t>
            </a:r>
          </a:p>
          <a:p>
            <a:pPr>
              <a:lnSpc>
                <a:spcPts val="1900"/>
              </a:lnSpc>
            </a:pPr>
            <a:r>
              <a:rPr lang="ja-JP" altLang="en-US" sz="1200" dirty="0">
                <a:solidFill>
                  <a:schemeClr val="tx1"/>
                </a:solidFill>
                <a:latin typeface="Meiryo" panose="020B0604030504040204" pitchFamily="34" charset="-128"/>
                <a:ea typeface="Meiryo" panose="020B0604030504040204" pitchFamily="34" charset="-128"/>
              </a:rPr>
              <a:t>　石工たちは、八代に広大な平野と豊かな実りをもたらした「干拓事業」や、地域の交通を支えた「めがね橋」の架設などに携わり、八代の発展と人々の生活基盤づくりに長きにわたって貢献する中で、己の技を磨き上げ、名もなき石工から名石工へと成長していったのです。</a:t>
            </a:r>
          </a:p>
          <a:p>
            <a:pPr>
              <a:lnSpc>
                <a:spcPts val="1900"/>
              </a:lnSpc>
            </a:pPr>
            <a:r>
              <a:rPr lang="ja-JP" altLang="en-US" sz="1200" dirty="0">
                <a:solidFill>
                  <a:schemeClr val="tx1"/>
                </a:solidFill>
                <a:latin typeface="Meiryo" panose="020B0604030504040204" pitchFamily="34" charset="-128"/>
                <a:ea typeface="Meiryo" panose="020B0604030504040204" pitchFamily="34" charset="-128"/>
              </a:rPr>
              <a:t>　彼らが築いた堅牢な干拓樋門、川面に美しいアーチを描くめがね橋、見事な棚田の石垣などの石造りのレガシーは百余年たった今も、まちの景観や人々の暮らしの中に生き続けており、訪れる人々を「石工の郷」へと誘ってくれます。</a:t>
            </a:r>
          </a:p>
        </p:txBody>
      </p:sp>
      <p:sp>
        <p:nvSpPr>
          <p:cNvPr id="10" name="正方形/長方形 9">
            <a:extLst>
              <a:ext uri="{FF2B5EF4-FFF2-40B4-BE49-F238E27FC236}">
                <a16:creationId xmlns:a16="http://schemas.microsoft.com/office/drawing/2014/main" id="{34D71EC3-BFF9-794C-AF6E-71D63755847A}"/>
              </a:ext>
            </a:extLst>
          </p:cNvPr>
          <p:cNvSpPr/>
          <p:nvPr/>
        </p:nvSpPr>
        <p:spPr>
          <a:xfrm>
            <a:off x="468313" y="473260"/>
            <a:ext cx="6372225" cy="630942"/>
          </a:xfrm>
          <a:prstGeom prst="rect">
            <a:avLst/>
          </a:prstGeom>
        </p:spPr>
        <p:txBody>
          <a:bodyPr wrap="square">
            <a:spAutoFit/>
          </a:bodyPr>
          <a:lstStyle/>
          <a:p>
            <a:pPr>
              <a:lnSpc>
                <a:spcPts val="1400"/>
              </a:lnSpc>
            </a:pPr>
            <a:r>
              <a:rPr lang="ja-JP" altLang="en-US" sz="1100" dirty="0">
                <a:latin typeface="Meiryo" panose="020B0604030504040204" pitchFamily="34" charset="-128"/>
                <a:ea typeface="Meiryo" panose="020B0604030504040204" pitchFamily="34" charset="-128"/>
              </a:rPr>
              <a:t> （</a:t>
            </a:r>
            <a:r>
              <a:rPr lang="en-US" altLang="ja-JP" sz="1100" dirty="0">
                <a:latin typeface="Meiryo" panose="020B0604030504040204" pitchFamily="34" charset="-128"/>
                <a:ea typeface="Meiryo" panose="020B0604030504040204" pitchFamily="34" charset="-128"/>
              </a:rPr>
              <a:t>14</a:t>
            </a:r>
            <a:r>
              <a:rPr lang="ja-JP" altLang="en-US" sz="1100" dirty="0">
                <a:latin typeface="Meiryo" panose="020B0604030504040204" pitchFamily="34" charset="-128"/>
                <a:ea typeface="Meiryo" panose="020B0604030504040204" pitchFamily="34" charset="-128"/>
              </a:rPr>
              <a:t>）事業にかかる経理等の事務書類、実績報告書等は、事業実施年度終了後、５年間は保存す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ることとします。</a:t>
            </a:r>
            <a:endParaRPr lang="en-US" altLang="ja-JP" sz="1100" dirty="0">
              <a:latin typeface="Meiryo" panose="020B0604030504040204" pitchFamily="34" charset="-128"/>
              <a:ea typeface="Meiryo" panose="020B0604030504040204" pitchFamily="34" charset="-128"/>
            </a:endParaRPr>
          </a:p>
          <a:p>
            <a:pPr>
              <a:lnSpc>
                <a:spcPts val="1400"/>
              </a:lnSpc>
            </a:pPr>
            <a:r>
              <a:rPr lang="ja-JP" altLang="en-US" sz="1100" dirty="0">
                <a:latin typeface="Meiryo" panose="020B0604030504040204" pitchFamily="34" charset="-128"/>
                <a:ea typeface="Meiryo" panose="020B0604030504040204" pitchFamily="34" charset="-128"/>
              </a:rPr>
              <a:t> （</a:t>
            </a:r>
            <a:r>
              <a:rPr lang="en-US" altLang="ja-JP" sz="1100" dirty="0">
                <a:latin typeface="Meiryo" panose="020B0604030504040204" pitchFamily="34" charset="-128"/>
                <a:ea typeface="Meiryo" panose="020B0604030504040204" pitchFamily="34" charset="-128"/>
              </a:rPr>
              <a:t>15</a:t>
            </a:r>
            <a:r>
              <a:rPr lang="ja-JP" altLang="en-US" sz="1100" dirty="0">
                <a:latin typeface="Meiryo" panose="020B0604030504040204" pitchFamily="34" charset="-128"/>
                <a:ea typeface="Meiryo" panose="020B0604030504040204" pitchFamily="34" charset="-128"/>
              </a:rPr>
              <a:t>）上記（１）～（</a:t>
            </a:r>
            <a:r>
              <a:rPr lang="en-US" altLang="ja-JP" sz="1100" dirty="0">
                <a:latin typeface="Meiryo" panose="020B0604030504040204" pitchFamily="34" charset="-128"/>
                <a:ea typeface="Meiryo" panose="020B0604030504040204" pitchFamily="34" charset="-128"/>
              </a:rPr>
              <a:t>14</a:t>
            </a:r>
            <a:r>
              <a:rPr lang="ja-JP" altLang="en-US" sz="1100" dirty="0">
                <a:latin typeface="Meiryo" panose="020B0604030504040204" pitchFamily="34" charset="-128"/>
                <a:ea typeface="Meiryo" panose="020B0604030504040204" pitchFamily="34" charset="-128"/>
              </a:rPr>
              <a:t>）については、協議会の事務局・業務委託先を介して進めていきます。</a:t>
            </a:r>
          </a:p>
        </p:txBody>
      </p:sp>
    </p:spTree>
    <p:extLst>
      <p:ext uri="{BB962C8B-B14F-4D97-AF65-F5344CB8AC3E}">
        <p14:creationId xmlns:p14="http://schemas.microsoft.com/office/powerpoint/2010/main" val="15049143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719</TotalTime>
  <Words>2464</Words>
  <Application>Microsoft Office PowerPoint</Application>
  <PresentationFormat>ユーザー設定</PresentationFormat>
  <Paragraphs>130</Paragraphs>
  <Slides>4</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TOTOGAWA MIHO</dc:creator>
  <cp:lastModifiedBy>小園 真理子</cp:lastModifiedBy>
  <cp:revision>54</cp:revision>
  <dcterms:created xsi:type="dcterms:W3CDTF">2018-08-06T21:43:24Z</dcterms:created>
  <dcterms:modified xsi:type="dcterms:W3CDTF">2022-06-28T06:39:35Z</dcterms:modified>
</cp:coreProperties>
</file>